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3" r:id="rId2"/>
    <p:sldId id="311" r:id="rId3"/>
    <p:sldId id="308" r:id="rId4"/>
    <p:sldId id="283" r:id="rId5"/>
    <p:sldId id="309" r:id="rId6"/>
    <p:sldId id="298" r:id="rId7"/>
    <p:sldId id="285" r:id="rId8"/>
    <p:sldId id="293" r:id="rId9"/>
    <p:sldId id="294" r:id="rId10"/>
    <p:sldId id="306" r:id="rId11"/>
    <p:sldId id="297" r:id="rId12"/>
    <p:sldId id="295" r:id="rId13"/>
    <p:sldId id="312" r:id="rId14"/>
    <p:sldId id="299" r:id="rId15"/>
    <p:sldId id="313" r:id="rId16"/>
    <p:sldId id="289" r:id="rId17"/>
    <p:sldId id="315" r:id="rId18"/>
    <p:sldId id="287" r:id="rId19"/>
    <p:sldId id="316" r:id="rId20"/>
    <p:sldId id="317" r:id="rId21"/>
    <p:sldId id="290" r:id="rId22"/>
    <p:sldId id="305" r:id="rId23"/>
    <p:sldId id="301" r:id="rId24"/>
    <p:sldId id="310" r:id="rId25"/>
  </p:sldIdLst>
  <p:sldSz cx="12192000" cy="6858000"/>
  <p:notesSz cx="6858000" cy="9144000"/>
  <p:embeddedFontLst>
    <p:embeddedFont>
      <p:font typeface="Open Sans Condensed" panose="020B0604020202020204" charset="0"/>
      <p:regular r:id="rId26"/>
      <p:bold r:id="rId27"/>
      <p:italic r:id="rId28"/>
      <p:boldItalic r:id="rId29"/>
    </p:embeddedFont>
    <p:embeddedFont>
      <p:font typeface="Open Sans Condensed SemiBold" panose="020B0604020202020204" charset="0"/>
      <p:bold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 Condensed ExtraBold" panose="020B0604020202020204" charset="0"/>
      <p:bold r:id="rId38"/>
      <p:bold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842" userDrawn="1">
          <p15:clr>
            <a:srgbClr val="A4A3A4"/>
          </p15:clr>
        </p15:guide>
        <p15:guide id="4" orient="horz" pos="323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7083" userDrawn="1">
          <p15:clr>
            <a:srgbClr val="A4A3A4"/>
          </p15:clr>
        </p15:guide>
        <p15:guide id="7" pos="914" userDrawn="1">
          <p15:clr>
            <a:srgbClr val="A4A3A4"/>
          </p15:clr>
        </p15:guide>
        <p15:guide id="8" orient="horz" pos="2523" userDrawn="1">
          <p15:clr>
            <a:srgbClr val="A4A3A4"/>
          </p15:clr>
        </p15:guide>
        <p15:guide id="9" orient="horz" pos="3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EEEEEE"/>
    <a:srgbClr val="7E0300"/>
    <a:srgbClr val="C20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240" y="0"/>
      </p:cViewPr>
      <p:guideLst>
        <p:guide orient="horz" pos="1842"/>
        <p:guide orient="horz" pos="323"/>
        <p:guide orient="horz" pos="3997"/>
        <p:guide orient="horz" pos="2523"/>
        <p:guide orient="horz" pos="3181"/>
        <p:guide pos="3840"/>
        <p:guide pos="393"/>
        <p:guide pos="7083"/>
        <p:guide pos="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969109-5478-4D86-BAFB-45EA306E0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9CE3B3B-168F-49EE-9850-CDD683BBB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A347A2-6D1A-48F8-87C7-6BFB31F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B0EF15-049A-4645-B2EC-9AE02E31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4CF676-9205-43A3-88C8-0B735558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5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4ACA3E-EDCD-483D-AAD2-53C46267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A24BB4B-46ED-4279-8AB0-BE6243859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5C9F39-EDA1-4B7D-AE21-A736B086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6D72D6-D1D5-4CC7-B5A0-C9F7F5A8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0253E-1874-4CF3-A731-EED7545A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15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229B3B0-1B39-4E49-BE15-0634497B63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D056FB0-ADA4-49BA-A107-A5FEE4E9B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9F8109-A811-44AF-928A-58C181D8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378A2A-4B98-4A64-88AA-C3489195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DCAD8B-8D97-4DBE-BC9F-420FB702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7BAF98-37C2-4270-B0F9-7699DCF9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446197-B8AC-4E34-AE1F-335F0D31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AF6B9C-6C2E-4B79-9544-7476F1CE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B2523A-290A-4B3E-ACFC-5ED8013E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805486-1E47-4F1F-BB57-629E9EDB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7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3FEA39-4E32-4809-90EE-61C0A26B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D7F52D-B9F0-438F-82AA-0E29221E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3F41D6-10F7-462E-BCE0-7B7CFD1B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68180D-6BFA-4282-A286-22AE87343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B1C778-97A7-4ACC-975D-C6DA1534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9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32FB9-0F4B-46F2-B417-BFAF3E7B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0F1FF5-5C28-4524-BEE0-1ACE85204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F766FD0-35D5-43CC-9A3A-4A195C05E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D2F0F7-D88F-4A7B-AB29-FCF7BB82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83F2527-AF5C-47C3-A1AE-F9F5E264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3E39F9-73AA-4677-9AD3-9C1224AB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6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799190-B443-421B-81B3-A240CEBE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F7D5D95-02B8-44E7-B94F-5608BB60C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FBE7C33-B445-49EC-BF22-9FC4DDD7E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45104BA-9D5F-4DD4-87FE-5C0C8476D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148EECB-EEC1-40E5-B894-F88B7F767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E307964-2D14-4217-88D4-7A78E9CF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912919E-6C8D-47C9-8824-942BF9AE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D72EE98-F141-441D-8439-5042A277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5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59B2B-E5D5-4E65-A3B4-88410D7C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633F2F6-D5AD-4967-9F53-22010A43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FEF4CBD-F23A-45C9-90B1-13442268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F565D4C-9F89-4673-A900-656656D5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78668A-8E21-4D5B-B744-A1A56016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B302A98-6FC3-40C4-8515-0152B02A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29A9879-38B1-4AF1-BD1F-CB40DA3D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9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5B0F2F-8303-4F63-97A7-D91C393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191A1DB-BE25-40EF-B6C2-03962B1D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D70172-64E9-47B0-B339-5281CCB79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5F638D-F537-44D5-81CD-97A778C2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169D1C-900D-43CF-B20E-07640193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457F8BB-B361-4EEB-AAE3-0E9E1C87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2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A412E9-346C-4DC7-94BC-0AD58072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FD782E3-E08A-412C-9D56-4E3BBDEA5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18848AC-A346-4C9B-9051-2C089CBC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0F5D64-C4A2-445E-9505-5552C8F9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70A1B6-32C2-4064-85C6-F0FCB755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7C5C54B-3DCC-4FC8-B3D7-FB02EEB4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9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F9001-665B-42C1-BDDB-4B97FFBB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4ABA33-8ADC-4838-B0A9-0ED2DA0D8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7608A1-3AA0-4FBE-8357-7AE8490A2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BFF69-B2C7-4C9B-B350-3E70B6F7AB6E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C1848A-EC2C-40FB-8689-7A22BE0A4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920DB1-A524-42BD-BFC8-828DCFF7F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8FC7B-D4AA-4D67-BD40-30E2F67E9C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32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6DF144A-25CB-4A6D-BB03-C56004BF8984}"/>
              </a:ext>
            </a:extLst>
          </p:cNvPr>
          <p:cNvGrpSpPr/>
          <p:nvPr/>
        </p:nvGrpSpPr>
        <p:grpSpPr>
          <a:xfrm>
            <a:off x="9890681" y="601597"/>
            <a:ext cx="1630269" cy="393029"/>
            <a:chOff x="10176210" y="608713"/>
            <a:chExt cx="1276647" cy="30777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983CBCFC-A688-4F39-BBE4-6CA63C31A22A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27A55EEB-A2C8-4BAE-9FD0-F8531EB0F63D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4B446B7F-F899-4046-83D0-6B5BEEE25F08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0E5FC84F-B8DC-4C0E-9614-3C8D6F8B63B2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6229A128-E19D-4B12-AE14-0D0A025F0C6F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97DA9AD3-BBEB-49C1-9BD3-FD67666E399C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4DF4C8B5-F162-4996-BCD9-CFC029B831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Трапеция 43">
            <a:extLst>
              <a:ext uri="{FF2B5EF4-FFF2-40B4-BE49-F238E27FC236}">
                <a16:creationId xmlns:a16="http://schemas.microsoft.com/office/drawing/2014/main" xmlns="" id="{B661EBDF-7565-4DFF-951C-433EDEE9F268}"/>
              </a:ext>
            </a:extLst>
          </p:cNvPr>
          <p:cNvSpPr/>
          <p:nvPr/>
        </p:nvSpPr>
        <p:spPr>
          <a:xfrm flipV="1">
            <a:off x="-2351349" y="620711"/>
            <a:ext cx="8447349" cy="5616576"/>
          </a:xfrm>
          <a:prstGeom prst="trapezoid">
            <a:avLst>
              <a:gd name="adj" fmla="val 3173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299A2B53-FC5C-426A-8159-7820A12B42EF}"/>
              </a:ext>
            </a:extLst>
          </p:cNvPr>
          <p:cNvSpPr/>
          <p:nvPr/>
        </p:nvSpPr>
        <p:spPr>
          <a:xfrm>
            <a:off x="6356148" y="2898486"/>
            <a:ext cx="5617580" cy="1050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5400" b="1" cap="all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Автоматизация</a:t>
            </a:r>
            <a:r>
              <a:rPr lang="ru-RU" sz="4000" b="1" cap="all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,</a:t>
            </a:r>
            <a:r>
              <a:rPr lang="ru-RU" sz="4000" cap="all" dirty="0"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2800" dirty="0"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которая делает жизнь лучше</a:t>
            </a:r>
            <a:endParaRPr lang="en-US" sz="2800" dirty="0">
              <a:latin typeface="Open Sans Condensed SemiBold" pitchFamily="2" charset="0"/>
              <a:ea typeface="Open Sans Condensed SemiBold" pitchFamily="2" charset="0"/>
              <a:cs typeface="Open Sans Condensed SemiBold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B9ED9A8C-510B-4EA5-8F9F-EE195BED730E}"/>
              </a:ext>
            </a:extLst>
          </p:cNvPr>
          <p:cNvSpPr/>
          <p:nvPr/>
        </p:nvSpPr>
        <p:spPr>
          <a:xfrm>
            <a:off x="6356148" y="4065191"/>
            <a:ext cx="4868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Что можно автоматизировать 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в ключевых процессах обучения?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AA55FF7-3472-4FEE-8B7B-678F3266D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"/>
          <a:stretch>
            <a:fillRect/>
          </a:stretch>
        </p:blipFill>
        <p:spPr>
          <a:xfrm>
            <a:off x="-1874520" y="856385"/>
            <a:ext cx="7626391" cy="5156544"/>
          </a:xfrm>
          <a:custGeom>
            <a:avLst/>
            <a:gdLst>
              <a:gd name="connsiteX0" fmla="*/ 0 w 6554414"/>
              <a:gd name="connsiteY0" fmla="*/ 0 h 4353134"/>
              <a:gd name="connsiteX1" fmla="*/ 6554414 w 6554414"/>
              <a:gd name="connsiteY1" fmla="*/ 0 h 4353134"/>
              <a:gd name="connsiteX2" fmla="*/ 6554414 w 6554414"/>
              <a:gd name="connsiteY2" fmla="*/ 36470 h 4353134"/>
              <a:gd name="connsiteX3" fmla="*/ 5184391 w 6554414"/>
              <a:gd name="connsiteY3" fmla="*/ 4353134 h 4353134"/>
              <a:gd name="connsiteX4" fmla="*/ 805163 w 6554414"/>
              <a:gd name="connsiteY4" fmla="*/ 4353134 h 4353134"/>
              <a:gd name="connsiteX5" fmla="*/ 0 w 6554414"/>
              <a:gd name="connsiteY5" fmla="*/ 1816229 h 435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4414" h="4353134">
                <a:moveTo>
                  <a:pt x="0" y="0"/>
                </a:moveTo>
                <a:lnTo>
                  <a:pt x="6554414" y="0"/>
                </a:lnTo>
                <a:lnTo>
                  <a:pt x="6554414" y="36470"/>
                </a:lnTo>
                <a:lnTo>
                  <a:pt x="5184391" y="4353134"/>
                </a:lnTo>
                <a:lnTo>
                  <a:pt x="805163" y="4353134"/>
                </a:lnTo>
                <a:lnTo>
                  <a:pt x="0" y="1816229"/>
                </a:lnTo>
                <a:close/>
              </a:path>
            </a:pathLst>
          </a:custGeom>
        </p:spPr>
      </p:pic>
      <p:sp>
        <p:nvSpPr>
          <p:cNvPr id="52" name="Параллелограмм 51">
            <a:extLst>
              <a:ext uri="{FF2B5EF4-FFF2-40B4-BE49-F238E27FC236}">
                <a16:creationId xmlns:a16="http://schemas.microsoft.com/office/drawing/2014/main" xmlns="" id="{D0DA55A3-16CB-47A5-A706-CC7A8C8FC45A}"/>
              </a:ext>
            </a:extLst>
          </p:cNvPr>
          <p:cNvSpPr/>
          <p:nvPr/>
        </p:nvSpPr>
        <p:spPr>
          <a:xfrm>
            <a:off x="5903370" y="5679029"/>
            <a:ext cx="5617580" cy="538890"/>
          </a:xfrm>
          <a:prstGeom prst="parallelogram">
            <a:avLst>
              <a:gd name="adj" fmla="val 31254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82F9FE32-ACE6-41C8-BF9F-F62E1D1350B0}"/>
              </a:ext>
            </a:extLst>
          </p:cNvPr>
          <p:cNvSpPr/>
          <p:nvPr/>
        </p:nvSpPr>
        <p:spPr>
          <a:xfrm>
            <a:off x="6247499" y="5750299"/>
            <a:ext cx="5337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Корольков Алексей, генеральный директор </a:t>
            </a:r>
            <a:r>
              <a:rPr lang="en-US" sz="2000" dirty="0" err="1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Websoft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4" name="Трапеция 53">
            <a:extLst>
              <a:ext uri="{FF2B5EF4-FFF2-40B4-BE49-F238E27FC236}">
                <a16:creationId xmlns:a16="http://schemas.microsoft.com/office/drawing/2014/main" xmlns="" id="{861A5CF1-EC97-4B90-89C1-0487AF8B8EFE}"/>
              </a:ext>
            </a:extLst>
          </p:cNvPr>
          <p:cNvSpPr/>
          <p:nvPr/>
        </p:nvSpPr>
        <p:spPr>
          <a:xfrm flipV="1">
            <a:off x="-2611497" y="856385"/>
            <a:ext cx="8400970" cy="5145230"/>
          </a:xfrm>
          <a:prstGeom prst="trapezoid">
            <a:avLst>
              <a:gd name="adj" fmla="val 31738"/>
            </a:avLst>
          </a:prstGeom>
          <a:solidFill>
            <a:srgbClr val="C203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0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5921E36-F518-412A-BBD4-DF5215685A1C}"/>
              </a:ext>
            </a:extLst>
          </p:cNvPr>
          <p:cNvSpPr/>
          <p:nvPr/>
        </p:nvSpPr>
        <p:spPr>
          <a:xfrm>
            <a:off x="695325" y="0"/>
            <a:ext cx="492823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63366E9-B3AA-4888-8092-4641F88FC196}"/>
              </a:ext>
            </a:extLst>
          </p:cNvPr>
          <p:cNvSpPr/>
          <p:nvPr/>
        </p:nvSpPr>
        <p:spPr>
          <a:xfrm>
            <a:off x="4663441" y="620713"/>
            <a:ext cx="6945184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2D3801-2FBC-4CC9-92BB-CBF5F551D1A0}"/>
              </a:ext>
            </a:extLst>
          </p:cNvPr>
          <p:cNvSpPr/>
          <p:nvPr/>
        </p:nvSpPr>
        <p:spPr>
          <a:xfrm>
            <a:off x="5583235" y="1003955"/>
            <a:ext cx="5595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Информирование сотрудников 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 открытых вебинарах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DFFBA16-5272-4C26-8559-16A52C7C1289}"/>
              </a:ext>
            </a:extLst>
          </p:cNvPr>
          <p:cNvSpPr/>
          <p:nvPr/>
        </p:nvSpPr>
        <p:spPr>
          <a:xfrm>
            <a:off x="5583237" y="1755999"/>
            <a:ext cx="5054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Напоминание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о планируемом вебинаре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7E2534-12DF-4178-B9E0-BD0BA3BC2C59}"/>
              </a:ext>
            </a:extLst>
          </p:cNvPr>
          <p:cNvSpPr/>
          <p:nvPr/>
        </p:nvSpPr>
        <p:spPr>
          <a:xfrm>
            <a:off x="5583237" y="2508043"/>
            <a:ext cx="5054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Обработка листа ожиданий 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 вебинар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E99E55-3663-4507-A5A8-8E81E04463A7}"/>
              </a:ext>
            </a:extLst>
          </p:cNvPr>
          <p:cNvSpPr/>
          <p:nvPr/>
        </p:nvSpPr>
        <p:spPr>
          <a:xfrm>
            <a:off x="5583236" y="3260087"/>
            <a:ext cx="368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Обработка неявки 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 вебинар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86C0B66-8698-4B82-B479-9BB78D85EC40}"/>
              </a:ext>
            </a:extLst>
          </p:cNvPr>
          <p:cNvSpPr/>
          <p:nvPr/>
        </p:nvSpPr>
        <p:spPr>
          <a:xfrm>
            <a:off x="5583237" y="4012131"/>
            <a:ext cx="5054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Обратная связь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: напоминание и рассылка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878CEB7-1D75-4C02-8BA5-63642449524F}"/>
              </a:ext>
            </a:extLst>
          </p:cNvPr>
          <p:cNvSpPr/>
          <p:nvPr/>
        </p:nvSpPr>
        <p:spPr>
          <a:xfrm>
            <a:off x="5583237" y="4764175"/>
            <a:ext cx="5054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Назначение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контрольных тестов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5F3A3C-3DDD-4D85-BBD2-CF3E720F274C}"/>
              </a:ext>
            </a:extLst>
          </p:cNvPr>
          <p:cNvSpPr/>
          <p:nvPr/>
        </p:nvSpPr>
        <p:spPr>
          <a:xfrm>
            <a:off x="721958" y="3062275"/>
            <a:ext cx="3920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Вебинары</a:t>
            </a:r>
            <a:endParaRPr lang="ru-RU" sz="4400" dirty="0">
              <a:solidFill>
                <a:schemeClr val="bg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87A762-4B05-41C5-A5AB-546F8B46323D}"/>
              </a:ext>
            </a:extLst>
          </p:cNvPr>
          <p:cNvSpPr txBox="1"/>
          <p:nvPr/>
        </p:nvSpPr>
        <p:spPr>
          <a:xfrm>
            <a:off x="4859209" y="83055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9D5CEB-7559-430D-8F88-881567337728}"/>
              </a:ext>
            </a:extLst>
          </p:cNvPr>
          <p:cNvSpPr txBox="1"/>
          <p:nvPr/>
        </p:nvSpPr>
        <p:spPr>
          <a:xfrm>
            <a:off x="4859209" y="1577600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7469C3-3EDA-486D-925F-E979F9E1F1D2}"/>
              </a:ext>
            </a:extLst>
          </p:cNvPr>
          <p:cNvSpPr txBox="1"/>
          <p:nvPr/>
        </p:nvSpPr>
        <p:spPr>
          <a:xfrm>
            <a:off x="4859209" y="2324642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2904F5-5198-453F-8409-780761E23269}"/>
              </a:ext>
            </a:extLst>
          </p:cNvPr>
          <p:cNvSpPr txBox="1"/>
          <p:nvPr/>
        </p:nvSpPr>
        <p:spPr>
          <a:xfrm>
            <a:off x="4859209" y="3071684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A72568-869D-4749-8EE4-E6B9EB94CBD3}"/>
              </a:ext>
            </a:extLst>
          </p:cNvPr>
          <p:cNvSpPr txBox="1"/>
          <p:nvPr/>
        </p:nvSpPr>
        <p:spPr>
          <a:xfrm>
            <a:off x="4859209" y="3818726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A05BD9-D1A1-4EE7-89D0-1F52FA03A57A}"/>
              </a:ext>
            </a:extLst>
          </p:cNvPr>
          <p:cNvSpPr txBox="1"/>
          <p:nvPr/>
        </p:nvSpPr>
        <p:spPr>
          <a:xfrm>
            <a:off x="4859209" y="456576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3D35A12-8283-44EC-9907-11077135AE6A}"/>
              </a:ext>
            </a:extLst>
          </p:cNvPr>
          <p:cNvSpPr/>
          <p:nvPr/>
        </p:nvSpPr>
        <p:spPr>
          <a:xfrm>
            <a:off x="5583236" y="5481478"/>
            <a:ext cx="2626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Расчет рейтинга 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ведущих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11C700-5B81-4010-97F5-1954E99CE5B9}"/>
              </a:ext>
            </a:extLst>
          </p:cNvPr>
          <p:cNvSpPr txBox="1"/>
          <p:nvPr/>
        </p:nvSpPr>
        <p:spPr>
          <a:xfrm>
            <a:off x="4859207" y="5312810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16239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5E58137-B09D-45A3-ABFD-BF329E7521E4}"/>
              </a:ext>
            </a:extLst>
          </p:cNvPr>
          <p:cNvSpPr/>
          <p:nvPr/>
        </p:nvSpPr>
        <p:spPr>
          <a:xfrm>
            <a:off x="695325" y="0"/>
            <a:ext cx="4928235" cy="634523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4E2DF72-839B-4DA4-8BDF-335AFA22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89" y="2679700"/>
            <a:ext cx="4365171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Марафоны обучения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121D559-EE9B-40B2-A5F3-D6581BD49931}"/>
              </a:ext>
            </a:extLst>
          </p:cNvPr>
          <p:cNvGrpSpPr/>
          <p:nvPr/>
        </p:nvGrpSpPr>
        <p:grpSpPr>
          <a:xfrm>
            <a:off x="6755674" y="411566"/>
            <a:ext cx="4271554" cy="6034867"/>
            <a:chOff x="6568442" y="46332"/>
            <a:chExt cx="4788589" cy="676533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0A2F7724-DD6F-4DF1-BB6F-914CE3C4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442" y="46332"/>
              <a:ext cx="4788589" cy="6765335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8EFD11F6-BD52-4F89-A9FD-42234E4F9CF0}"/>
                </a:ext>
              </a:extLst>
            </p:cNvPr>
            <p:cNvSpPr/>
            <p:nvPr/>
          </p:nvSpPr>
          <p:spPr>
            <a:xfrm>
              <a:off x="6935870" y="657225"/>
              <a:ext cx="4063057" cy="5472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7C5C9DD2-9302-487F-B788-8693E4AE9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19" t="4643" r="18262" b="-1"/>
            <a:stretch/>
          </p:blipFill>
          <p:spPr>
            <a:xfrm>
              <a:off x="6935870" y="870857"/>
              <a:ext cx="4063057" cy="4626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64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7432A99-FF98-40EA-98BA-E57A83DDC38D}"/>
              </a:ext>
            </a:extLst>
          </p:cNvPr>
          <p:cNvSpPr/>
          <p:nvPr/>
        </p:nvSpPr>
        <p:spPr>
          <a:xfrm>
            <a:off x="0" y="620713"/>
            <a:ext cx="12192000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926" y="434514"/>
            <a:ext cx="644434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Марафоны обучения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306196" y="2713047"/>
            <a:ext cx="1893454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структуру программы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5129370" y="2713047"/>
            <a:ext cx="1893454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 старте программы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9945911" y="4599711"/>
            <a:ext cx="1902696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7584110" y="2712990"/>
            <a:ext cx="1902696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 учебной активности</a:t>
            </a:r>
          </a:p>
        </p:txBody>
      </p: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14" idx="3"/>
            <a:endCxn id="63" idx="1"/>
          </p:cNvCxnSpPr>
          <p:nvPr/>
        </p:nvCxnSpPr>
        <p:spPr>
          <a:xfrm flipV="1">
            <a:off x="9486806" y="3280112"/>
            <a:ext cx="465738" cy="438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7022824" y="3284492"/>
            <a:ext cx="561286" cy="57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71A4069-9774-4EA7-8C37-D0EE9BE06A3E}"/>
              </a:ext>
            </a:extLst>
          </p:cNvPr>
          <p:cNvSpPr/>
          <p:nvPr/>
        </p:nvSpPr>
        <p:spPr>
          <a:xfrm>
            <a:off x="320243" y="4700643"/>
            <a:ext cx="1879407" cy="1143003"/>
          </a:xfrm>
          <a:prstGeom prst="rect">
            <a:avLst/>
          </a:prstGeom>
          <a:noFill/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группу</a:t>
            </a:r>
          </a:p>
        </p:txBody>
      </p: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xmlns="" id="{50A3D157-8454-4D02-8449-A4A0A31078D0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rot="16200000" flipH="1">
            <a:off x="834139" y="4274834"/>
            <a:ext cx="844593" cy="702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xmlns="" id="{72B09E95-39E6-41D2-A4DB-E873D8164FFA}"/>
              </a:ext>
            </a:extLst>
          </p:cNvPr>
          <p:cNvCxnSpPr>
            <a:cxnSpLocks/>
            <a:stCxn id="19" idx="3"/>
            <a:endCxn id="43" idx="2"/>
          </p:cNvCxnSpPr>
          <p:nvPr/>
        </p:nvCxnSpPr>
        <p:spPr>
          <a:xfrm flipV="1">
            <a:off x="2199650" y="3851612"/>
            <a:ext cx="1564420" cy="1420533"/>
          </a:xfrm>
          <a:prstGeom prst="bentConnector2">
            <a:avLst/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20E2D17-579A-46FD-B474-8EDB8088C989}"/>
              </a:ext>
            </a:extLst>
          </p:cNvPr>
          <p:cNvSpPr/>
          <p:nvPr/>
        </p:nvSpPr>
        <p:spPr>
          <a:xfrm>
            <a:off x="2777713" y="2708609"/>
            <a:ext cx="1972713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учебные планы</a:t>
            </a:r>
          </a:p>
        </p:txBody>
      </p: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xmlns="" id="{0399C532-9762-4BB3-9194-091D06552B7D}"/>
              </a:ext>
            </a:extLst>
          </p:cNvPr>
          <p:cNvCxnSpPr>
            <a:cxnSpLocks/>
            <a:stCxn id="63" idx="0"/>
            <a:endCxn id="14" idx="0"/>
          </p:cNvCxnSpPr>
          <p:nvPr/>
        </p:nvCxnSpPr>
        <p:spPr>
          <a:xfrm rot="16200000" flipH="1" flipV="1">
            <a:off x="9715175" y="1528893"/>
            <a:ext cx="4380" cy="2363813"/>
          </a:xfrm>
          <a:prstGeom prst="bentConnector3">
            <a:avLst>
              <a:gd name="adj1" fmla="val -5219178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5E18F95D-02DC-49EE-9752-15F72EF2434A}"/>
              </a:ext>
            </a:extLst>
          </p:cNvPr>
          <p:cNvSpPr/>
          <p:nvPr/>
        </p:nvSpPr>
        <p:spPr>
          <a:xfrm>
            <a:off x="9952544" y="2708610"/>
            <a:ext cx="1893454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Управляем выполнением заданий</a:t>
            </a:r>
          </a:p>
        </p:txBody>
      </p:sp>
      <p:cxnSp>
        <p:nvCxnSpPr>
          <p:cNvPr id="49" name="Соединитель: уступ 48">
            <a:extLst>
              <a:ext uri="{FF2B5EF4-FFF2-40B4-BE49-F238E27FC236}">
                <a16:creationId xmlns:a16="http://schemas.microsoft.com/office/drawing/2014/main" xmlns="" id="{04225106-EE55-43D0-B3F2-6A1542D9E138}"/>
              </a:ext>
            </a:extLst>
          </p:cNvPr>
          <p:cNvCxnSpPr>
            <a:cxnSpLocks/>
            <a:stCxn id="63" idx="2"/>
            <a:endCxn id="12" idx="0"/>
          </p:cNvCxnSpPr>
          <p:nvPr/>
        </p:nvCxnSpPr>
        <p:spPr>
          <a:xfrm rot="5400000">
            <a:off x="10524216" y="4224656"/>
            <a:ext cx="748098" cy="201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: уступ 51">
            <a:extLst>
              <a:ext uri="{FF2B5EF4-FFF2-40B4-BE49-F238E27FC236}">
                <a16:creationId xmlns:a16="http://schemas.microsoft.com/office/drawing/2014/main" xmlns="" id="{7763B1C1-1B85-4145-918C-8538650268F7}"/>
              </a:ext>
            </a:extLst>
          </p:cNvPr>
          <p:cNvCxnSpPr>
            <a:cxnSpLocks/>
            <a:stCxn id="43" idx="3"/>
            <a:endCxn id="10" idx="1"/>
          </p:cNvCxnSpPr>
          <p:nvPr/>
        </p:nvCxnSpPr>
        <p:spPr>
          <a:xfrm>
            <a:off x="4750426" y="3280111"/>
            <a:ext cx="378944" cy="4438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78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4087D59-C397-44D0-B8A7-DE223B4BFBD3}"/>
              </a:ext>
            </a:extLst>
          </p:cNvPr>
          <p:cNvSpPr/>
          <p:nvPr/>
        </p:nvSpPr>
        <p:spPr>
          <a:xfrm>
            <a:off x="679416" y="13177"/>
            <a:ext cx="492823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6A9EE62-F67A-476C-A948-525535DF5657}"/>
              </a:ext>
            </a:extLst>
          </p:cNvPr>
          <p:cNvSpPr/>
          <p:nvPr/>
        </p:nvSpPr>
        <p:spPr>
          <a:xfrm>
            <a:off x="5083629" y="620713"/>
            <a:ext cx="6524996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7" y="2276474"/>
            <a:ext cx="4506685" cy="19586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Марафоны </a:t>
            </a:r>
            <a:b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обучения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AD6F74-820D-4476-898B-2C8D96D7486E}"/>
              </a:ext>
            </a:extLst>
          </p:cNvPr>
          <p:cNvSpPr/>
          <p:nvPr/>
        </p:nvSpPr>
        <p:spPr>
          <a:xfrm>
            <a:off x="6074484" y="1066175"/>
            <a:ext cx="465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Генерируем план вебинаров и индивидуальные учебные планы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D407BE2-66B6-4DCE-A1E6-E69EC4C684F6}"/>
              </a:ext>
            </a:extLst>
          </p:cNvPr>
          <p:cNvSpPr/>
          <p:nvPr/>
        </p:nvSpPr>
        <p:spPr>
          <a:xfrm>
            <a:off x="6074484" y="2021488"/>
            <a:ext cx="5169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Уведомляем о старте программы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3390E-A513-4110-B248-BE4C84ABD31A}"/>
              </a:ext>
            </a:extLst>
          </p:cNvPr>
          <p:cNvSpPr/>
          <p:nvPr/>
        </p:nvSpPr>
        <p:spPr>
          <a:xfrm>
            <a:off x="6074484" y="2827865"/>
            <a:ext cx="5702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 об учебных активностях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1A8181B-D189-4674-8DC5-617CB76FF183}"/>
              </a:ext>
            </a:extLst>
          </p:cNvPr>
          <p:cNvSpPr/>
          <p:nvPr/>
        </p:nvSpPr>
        <p:spPr>
          <a:xfrm>
            <a:off x="6074484" y="3525986"/>
            <a:ext cx="3699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и напоминаем о заданиях (обучаемым и тьюторам)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F7262A0-5345-4BE5-B372-624FB2107660}"/>
              </a:ext>
            </a:extLst>
          </p:cNvPr>
          <p:cNvSpPr/>
          <p:nvPr/>
        </p:nvSpPr>
        <p:spPr>
          <a:xfrm>
            <a:off x="6074484" y="4345899"/>
            <a:ext cx="555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 об обратной связи,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рассылаем обратную связь ведущим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5C9D693-00C9-480E-8749-CBA79F134BF7}"/>
              </a:ext>
            </a:extLst>
          </p:cNvPr>
          <p:cNvSpPr/>
          <p:nvPr/>
        </p:nvSpPr>
        <p:spPr>
          <a:xfrm>
            <a:off x="5458643" y="1147926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3E66FB4-5DD6-4274-9FC8-53D2781CEA05}"/>
              </a:ext>
            </a:extLst>
          </p:cNvPr>
          <p:cNvSpPr/>
          <p:nvPr/>
        </p:nvSpPr>
        <p:spPr>
          <a:xfrm>
            <a:off x="5458643" y="1967839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6D2DC9-343A-47BF-B012-77E5772D84FC}"/>
              </a:ext>
            </a:extLst>
          </p:cNvPr>
          <p:cNvSpPr/>
          <p:nvPr/>
        </p:nvSpPr>
        <p:spPr>
          <a:xfrm>
            <a:off x="5458643" y="2787752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44EB7E7-F19E-48D5-934A-866704F5F7BC}"/>
              </a:ext>
            </a:extLst>
          </p:cNvPr>
          <p:cNvSpPr/>
          <p:nvPr/>
        </p:nvSpPr>
        <p:spPr>
          <a:xfrm>
            <a:off x="5458643" y="3607665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AF6C49F-DA6E-4613-AB13-349D12FD9832}"/>
              </a:ext>
            </a:extLst>
          </p:cNvPr>
          <p:cNvSpPr/>
          <p:nvPr/>
        </p:nvSpPr>
        <p:spPr>
          <a:xfrm>
            <a:off x="5458643" y="4427578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0371041-B7F5-40F0-9AA7-B058C997A7D5}"/>
              </a:ext>
            </a:extLst>
          </p:cNvPr>
          <p:cNvSpPr/>
          <p:nvPr/>
        </p:nvSpPr>
        <p:spPr>
          <a:xfrm>
            <a:off x="6074484" y="5170044"/>
            <a:ext cx="555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Используем автоматизацию для отдельных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активностей (курсы, тесты, вебинары)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3B941CC-73A7-4D07-9945-C8EDBFBBC7F1}"/>
              </a:ext>
            </a:extLst>
          </p:cNvPr>
          <p:cNvSpPr/>
          <p:nvPr/>
        </p:nvSpPr>
        <p:spPr>
          <a:xfrm>
            <a:off x="5458643" y="5247489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03712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A06FE219-460D-47D3-9170-ABCF777679E7}"/>
              </a:ext>
            </a:extLst>
          </p:cNvPr>
          <p:cNvSpPr/>
          <p:nvPr/>
        </p:nvSpPr>
        <p:spPr>
          <a:xfrm>
            <a:off x="0" y="620713"/>
            <a:ext cx="12192000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71" y="422772"/>
            <a:ext cx="9981492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Индивидуальный план развития (</a:t>
            </a:r>
            <a:r>
              <a:rPr lang="en-US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PDP</a:t>
            </a:r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258745" y="2790669"/>
            <a:ext cx="1540718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компетенций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86917E-DD92-48A2-AF60-135430C3E2FC}"/>
              </a:ext>
            </a:extLst>
          </p:cNvPr>
          <p:cNvSpPr/>
          <p:nvPr/>
        </p:nvSpPr>
        <p:spPr>
          <a:xfrm>
            <a:off x="2054830" y="2790669"/>
            <a:ext cx="1868813" cy="11557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профили компетенций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4448934" y="3556278"/>
            <a:ext cx="1647066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план оценки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10023310" y="2436038"/>
            <a:ext cx="1642051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Назначаем активности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10006716" y="4858226"/>
            <a:ext cx="1675238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Актуализируем статус ИПР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1765C193-3275-4928-82E7-76493FD10D3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799463" y="3362171"/>
            <a:ext cx="255367" cy="635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923643" y="3368521"/>
            <a:ext cx="525291" cy="75925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23" idx="3"/>
            <a:endCxn id="12" idx="1"/>
          </p:cNvCxnSpPr>
          <p:nvPr/>
        </p:nvCxnSpPr>
        <p:spPr>
          <a:xfrm flipV="1">
            <a:off x="9679756" y="2815884"/>
            <a:ext cx="343554" cy="1309791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4" idx="3"/>
            <a:endCxn id="12" idx="3"/>
          </p:cNvCxnSpPr>
          <p:nvPr/>
        </p:nvCxnSpPr>
        <p:spPr>
          <a:xfrm flipH="1" flipV="1">
            <a:off x="11665361" y="2815884"/>
            <a:ext cx="16593" cy="2422188"/>
          </a:xfrm>
          <a:prstGeom prst="bentConnector3">
            <a:avLst>
              <a:gd name="adj1" fmla="val -1377689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 rot="16200000" flipH="1">
            <a:off x="10631198" y="3408868"/>
            <a:ext cx="429687" cy="341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0515BEA-7BAE-412A-ACEB-43A44D3D788C}"/>
              </a:ext>
            </a:extLst>
          </p:cNvPr>
          <p:cNvSpPr/>
          <p:nvPr/>
        </p:nvSpPr>
        <p:spPr>
          <a:xfrm>
            <a:off x="10016414" y="3625417"/>
            <a:ext cx="1662663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 активностях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61D5B5D-32BC-41D3-A351-043015F7AA82}"/>
              </a:ext>
            </a:extLst>
          </p:cNvPr>
          <p:cNvSpPr/>
          <p:nvPr/>
        </p:nvSpPr>
        <p:spPr>
          <a:xfrm>
            <a:off x="8279097" y="3556278"/>
            <a:ext cx="1400659" cy="113879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учебные планы</a:t>
            </a:r>
          </a:p>
        </p:txBody>
      </p: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xmlns="" id="{A8139CD7-C7BB-42C2-BC7D-445C17E7DBAA}"/>
              </a:ext>
            </a:extLst>
          </p:cNvPr>
          <p:cNvCxnSpPr>
            <a:cxnSpLocks/>
            <a:stCxn id="10" idx="3"/>
            <a:endCxn id="34" idx="1"/>
          </p:cNvCxnSpPr>
          <p:nvPr/>
        </p:nvCxnSpPr>
        <p:spPr>
          <a:xfrm flipV="1">
            <a:off x="6096000" y="4125028"/>
            <a:ext cx="268015" cy="275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xmlns="" id="{85A2EAED-F0C6-45BA-8F60-A7DDF005DB3B}"/>
              </a:ext>
            </a:extLst>
          </p:cNvPr>
          <p:cNvCxnSpPr>
            <a:cxnSpLocks/>
            <a:stCxn id="22" idx="2"/>
            <a:endCxn id="14" idx="0"/>
          </p:cNvCxnSpPr>
          <p:nvPr/>
        </p:nvCxnSpPr>
        <p:spPr>
          <a:xfrm rot="5400000">
            <a:off x="10609483" y="4619962"/>
            <a:ext cx="473117" cy="3411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EA4715D-620F-4948-B7B6-9D62D2105116}"/>
              </a:ext>
            </a:extLst>
          </p:cNvPr>
          <p:cNvSpPr/>
          <p:nvPr/>
        </p:nvSpPr>
        <p:spPr>
          <a:xfrm>
            <a:off x="258745" y="4396128"/>
            <a:ext cx="1540718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развивающие мероприятия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71C19D4-AA19-4A7D-AA9C-36A5399ED105}"/>
              </a:ext>
            </a:extLst>
          </p:cNvPr>
          <p:cNvSpPr/>
          <p:nvPr/>
        </p:nvSpPr>
        <p:spPr>
          <a:xfrm>
            <a:off x="2054830" y="4385109"/>
            <a:ext cx="1902696" cy="1165914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Привязываем к компетенциям</a:t>
            </a:r>
          </a:p>
        </p:txBody>
      </p: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xmlns="" id="{0B7BD52D-CB23-4498-A438-B6357BB667E2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>
            <a:off x="1799463" y="4967630"/>
            <a:ext cx="255367" cy="43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xmlns="" id="{419D1290-71BC-400F-B914-D06CDEA16CC5}"/>
              </a:ext>
            </a:extLst>
          </p:cNvPr>
          <p:cNvCxnSpPr>
            <a:cxnSpLocks/>
            <a:stCxn id="31" idx="3"/>
            <a:endCxn id="10" idx="1"/>
          </p:cNvCxnSpPr>
          <p:nvPr/>
        </p:nvCxnSpPr>
        <p:spPr>
          <a:xfrm flipV="1">
            <a:off x="3957526" y="4127780"/>
            <a:ext cx="491408" cy="84028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7B8F760B-6D8D-405D-91C8-2129B07C42F8}"/>
              </a:ext>
            </a:extLst>
          </p:cNvPr>
          <p:cNvSpPr/>
          <p:nvPr/>
        </p:nvSpPr>
        <p:spPr>
          <a:xfrm>
            <a:off x="6364015" y="3550774"/>
            <a:ext cx="1647066" cy="1148508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Проводим процедуру ИПР</a:t>
            </a:r>
          </a:p>
        </p:txBody>
      </p:sp>
      <p:cxnSp>
        <p:nvCxnSpPr>
          <p:cNvPr id="37" name="Соединитель: уступ 36">
            <a:extLst>
              <a:ext uri="{FF2B5EF4-FFF2-40B4-BE49-F238E27FC236}">
                <a16:creationId xmlns:a16="http://schemas.microsoft.com/office/drawing/2014/main" xmlns="" id="{160ECD21-60F7-4FA3-9635-A0F53672377D}"/>
              </a:ext>
            </a:extLst>
          </p:cNvPr>
          <p:cNvCxnSpPr>
            <a:cxnSpLocks/>
            <a:stCxn id="34" idx="3"/>
            <a:endCxn id="23" idx="1"/>
          </p:cNvCxnSpPr>
          <p:nvPr/>
        </p:nvCxnSpPr>
        <p:spPr>
          <a:xfrm>
            <a:off x="8011081" y="4125028"/>
            <a:ext cx="268016" cy="647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8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4087D59-C397-44D0-B8A7-DE223B4BFBD3}"/>
              </a:ext>
            </a:extLst>
          </p:cNvPr>
          <p:cNvSpPr/>
          <p:nvPr/>
        </p:nvSpPr>
        <p:spPr>
          <a:xfrm>
            <a:off x="695325" y="0"/>
            <a:ext cx="492823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6A9EE62-F67A-476C-A948-525535DF5657}"/>
              </a:ext>
            </a:extLst>
          </p:cNvPr>
          <p:cNvSpPr/>
          <p:nvPr/>
        </p:nvSpPr>
        <p:spPr>
          <a:xfrm>
            <a:off x="5141706" y="620713"/>
            <a:ext cx="6524996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850" y="3036297"/>
            <a:ext cx="4506685" cy="6993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Индивидуальный план развития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AD6F74-820D-4476-898B-2C8D96D7486E}"/>
              </a:ext>
            </a:extLst>
          </p:cNvPr>
          <p:cNvSpPr/>
          <p:nvPr/>
        </p:nvSpPr>
        <p:spPr>
          <a:xfrm>
            <a:off x="6074485" y="1066175"/>
            <a:ext cx="516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Автоматизируем проведение процесса ИПР (формирование планов оценки, уведомления и напоминания участникам)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D407BE2-66B6-4DCE-A1E6-E69EC4C684F6}"/>
              </a:ext>
            </a:extLst>
          </p:cNvPr>
          <p:cNvSpPr/>
          <p:nvPr/>
        </p:nvSpPr>
        <p:spPr>
          <a:xfrm>
            <a:off x="6074485" y="2196391"/>
            <a:ext cx="6242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учебные планы после формирования ИПР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3390E-A513-4110-B248-BE4C84ABD31A}"/>
              </a:ext>
            </a:extLst>
          </p:cNvPr>
          <p:cNvSpPr/>
          <p:nvPr/>
        </p:nvSpPr>
        <p:spPr>
          <a:xfrm>
            <a:off x="6074485" y="3037159"/>
            <a:ext cx="570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Назначаем активности из учебного плана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(курсы, тесты, вебинары, марафоны…)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1A8181B-D189-4674-8DC5-617CB76FF183}"/>
              </a:ext>
            </a:extLst>
          </p:cNvPr>
          <p:cNvSpPr/>
          <p:nvPr/>
        </p:nvSpPr>
        <p:spPr>
          <a:xfrm>
            <a:off x="6096000" y="4056508"/>
            <a:ext cx="570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Используем автоматизации для отдельных активностей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(курсы, тесты, вебинары)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F7262A0-5345-4BE5-B372-624FB2107660}"/>
              </a:ext>
            </a:extLst>
          </p:cNvPr>
          <p:cNvSpPr/>
          <p:nvPr/>
        </p:nvSpPr>
        <p:spPr>
          <a:xfrm>
            <a:off x="6115211" y="5174940"/>
            <a:ext cx="555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Актуализируем статус задач в ИПР сотрудника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5C9D693-00C9-480E-8749-CBA79F134BF7}"/>
              </a:ext>
            </a:extLst>
          </p:cNvPr>
          <p:cNvSpPr/>
          <p:nvPr/>
        </p:nvSpPr>
        <p:spPr>
          <a:xfrm>
            <a:off x="5458643" y="1147926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3E66FB4-5DD6-4274-9FC8-53D2781CEA05}"/>
              </a:ext>
            </a:extLst>
          </p:cNvPr>
          <p:cNvSpPr/>
          <p:nvPr/>
        </p:nvSpPr>
        <p:spPr>
          <a:xfrm>
            <a:off x="5458643" y="214047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6D2DC9-343A-47BF-B012-77E5772D84FC}"/>
              </a:ext>
            </a:extLst>
          </p:cNvPr>
          <p:cNvSpPr/>
          <p:nvPr/>
        </p:nvSpPr>
        <p:spPr>
          <a:xfrm>
            <a:off x="5458643" y="3133022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44EB7E7-F19E-48D5-934A-866704F5F7BC}"/>
              </a:ext>
            </a:extLst>
          </p:cNvPr>
          <p:cNvSpPr/>
          <p:nvPr/>
        </p:nvSpPr>
        <p:spPr>
          <a:xfrm>
            <a:off x="5458643" y="4125570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AF6C49F-DA6E-4613-AB13-349D12FD9832}"/>
              </a:ext>
            </a:extLst>
          </p:cNvPr>
          <p:cNvSpPr/>
          <p:nvPr/>
        </p:nvSpPr>
        <p:spPr>
          <a:xfrm>
            <a:off x="5458643" y="5118119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87626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3D3103-8A79-4CFD-BD2E-DF5A595D3F9B}"/>
              </a:ext>
            </a:extLst>
          </p:cNvPr>
          <p:cNvSpPr/>
          <p:nvPr/>
        </p:nvSpPr>
        <p:spPr>
          <a:xfrm>
            <a:off x="0" y="5738593"/>
            <a:ext cx="12192000" cy="816429"/>
          </a:xfrm>
          <a:prstGeom prst="rect">
            <a:avLst/>
          </a:prstGeom>
          <a:solidFill>
            <a:srgbClr val="7E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1DEEAC-A0C2-4704-839C-1D1F06343F4A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394C956-5479-4340-B45D-4AA20F0C7F70}"/>
              </a:ext>
            </a:extLst>
          </p:cNvPr>
          <p:cNvGrpSpPr/>
          <p:nvPr/>
        </p:nvGrpSpPr>
        <p:grpSpPr>
          <a:xfrm>
            <a:off x="4244107" y="-493046"/>
            <a:ext cx="7844091" cy="7844091"/>
            <a:chOff x="6263795" y="1359100"/>
            <a:chExt cx="5292325" cy="529232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9D069DE1-4F17-4B14-80CE-FECB5E2D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795" y="1359100"/>
              <a:ext cx="5292325" cy="5292325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1FF7E7D8-39FE-46ED-A9F9-7CE66D20EDE8}"/>
                </a:ext>
              </a:extLst>
            </p:cNvPr>
            <p:cNvSpPr/>
            <p:nvPr/>
          </p:nvSpPr>
          <p:spPr>
            <a:xfrm>
              <a:off x="6695385" y="2177397"/>
              <a:ext cx="4456095" cy="2525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xmlns="" id="{91A91573-A4CD-49DC-B7A0-70D03259C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5" t="22126" r="4873"/>
            <a:stretch/>
          </p:blipFill>
          <p:spPr>
            <a:xfrm>
              <a:off x="6695385" y="2347451"/>
              <a:ext cx="4456095" cy="224353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4E2DF72-839B-4DA4-8BDF-335AFA22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31" y="2402607"/>
            <a:ext cx="4437479" cy="1325563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Геймифицированное</a:t>
            </a:r>
            <a:r>
              <a:rPr lang="ru-RU" sz="32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обучение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12821CB-F8B3-4566-B5B8-0E7E2AF0E18D}"/>
              </a:ext>
            </a:extLst>
          </p:cNvPr>
          <p:cNvGrpSpPr/>
          <p:nvPr/>
        </p:nvGrpSpPr>
        <p:grpSpPr>
          <a:xfrm>
            <a:off x="635840" y="424198"/>
            <a:ext cx="1630269" cy="393029"/>
            <a:chOff x="10176210" y="608713"/>
            <a:chExt cx="1276647" cy="30777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13339AD1-9570-4A7B-8935-99EB4AFAACF4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B542302C-ED5E-4B33-B138-DC6511518048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A150FB41-89CC-4644-A630-8FE226E4497E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07476F8F-8AE7-4194-8332-BFFA8DE96877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FE7BE7B8-4804-49B6-88DB-1C65C8A9B558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AEB43A9F-F047-4799-A0C8-B87130A77607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7005DB0F-094A-48CD-AD65-69464A4DD4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968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3D3103-8A79-4CFD-BD2E-DF5A595D3F9B}"/>
              </a:ext>
            </a:extLst>
          </p:cNvPr>
          <p:cNvSpPr/>
          <p:nvPr/>
        </p:nvSpPr>
        <p:spPr>
          <a:xfrm>
            <a:off x="0" y="5738593"/>
            <a:ext cx="12192000" cy="816429"/>
          </a:xfrm>
          <a:prstGeom prst="rect">
            <a:avLst/>
          </a:prstGeom>
          <a:solidFill>
            <a:srgbClr val="7E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1DEEAC-A0C2-4704-839C-1D1F06343F4A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03CCF16D-6DC7-4231-ACD4-9C1517296904}"/>
              </a:ext>
            </a:extLst>
          </p:cNvPr>
          <p:cNvGrpSpPr/>
          <p:nvPr/>
        </p:nvGrpSpPr>
        <p:grpSpPr>
          <a:xfrm>
            <a:off x="4244107" y="-493046"/>
            <a:ext cx="7844091" cy="7844091"/>
            <a:chOff x="4244107" y="-493046"/>
            <a:chExt cx="7844091" cy="784409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9D069DE1-4F17-4B14-80CE-FECB5E2D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107" y="-493046"/>
              <a:ext cx="7844091" cy="784409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1FF7E7D8-39FE-46ED-A9F9-7CE66D20EDE8}"/>
                </a:ext>
              </a:extLst>
            </p:cNvPr>
            <p:cNvSpPr/>
            <p:nvPr/>
          </p:nvSpPr>
          <p:spPr>
            <a:xfrm>
              <a:off x="4883794" y="719804"/>
              <a:ext cx="6604661" cy="3743183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xmlns="" id="{AF98362C-0EEF-4B5D-BB1C-A03425723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28" t="14324" r="24408" b="3185"/>
            <a:stretch/>
          </p:blipFill>
          <p:spPr>
            <a:xfrm>
              <a:off x="5598821" y="731051"/>
              <a:ext cx="5174606" cy="373193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1E21AE77-7E0D-42E7-92FE-8A0AC7B27130}"/>
              </a:ext>
            </a:extLst>
          </p:cNvPr>
          <p:cNvSpPr txBox="1">
            <a:spLocks/>
          </p:cNvSpPr>
          <p:nvPr/>
        </p:nvSpPr>
        <p:spPr>
          <a:xfrm>
            <a:off x="511631" y="2402607"/>
            <a:ext cx="4437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Геймифицированное обучение</a:t>
            </a:r>
            <a:endParaRPr lang="ru-RU" sz="3200" b="1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14DD6C52-6567-45A8-A54B-93755E096E34}"/>
              </a:ext>
            </a:extLst>
          </p:cNvPr>
          <p:cNvGrpSpPr/>
          <p:nvPr/>
        </p:nvGrpSpPr>
        <p:grpSpPr>
          <a:xfrm>
            <a:off x="635840" y="424198"/>
            <a:ext cx="1630269" cy="393029"/>
            <a:chOff x="10176210" y="608713"/>
            <a:chExt cx="1276647" cy="30777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5F93A3DB-7EA7-4DA4-95DB-AA7DEA3F267A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B1A91187-119B-45A6-BA34-43A03FA790F6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CACB0173-3906-455A-A364-9221D2E2C0A4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6642DA5F-ACA9-4A96-9B83-10E2AEFB7839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6F8E9DD0-C6EC-474A-970F-763FF88121C7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D970BBF3-1A42-49DF-AD84-C83316FFAA5E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BCDFCAD2-7F50-4691-AA0B-366FD9F36F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253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BEFC69D-4072-4B50-B6AD-FC41AE1B00A3}"/>
              </a:ext>
            </a:extLst>
          </p:cNvPr>
          <p:cNvSpPr/>
          <p:nvPr/>
        </p:nvSpPr>
        <p:spPr>
          <a:xfrm>
            <a:off x="0" y="447857"/>
            <a:ext cx="12192000" cy="1119336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10" y="363697"/>
            <a:ext cx="7560144" cy="1325563"/>
          </a:xfrm>
        </p:spPr>
        <p:txBody>
          <a:bodyPr/>
          <a:lstStyle/>
          <a:p>
            <a:r>
              <a:rPr lang="ru-RU" b="1" dirty="0" err="1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Геймифицированное</a:t>
            </a:r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обучение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273408" y="3625681"/>
            <a:ext cx="1893454" cy="1119335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каталог курсов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86917E-DD92-48A2-AF60-135430C3E2FC}"/>
              </a:ext>
            </a:extLst>
          </p:cNvPr>
          <p:cNvSpPr/>
          <p:nvPr/>
        </p:nvSpPr>
        <p:spPr>
          <a:xfrm>
            <a:off x="2620728" y="3614251"/>
            <a:ext cx="2054026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каталог бейджей, уровней, призов…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5123873" y="3613447"/>
            <a:ext cx="1893454" cy="1143808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о начале процесса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7412181" y="3308936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F31D0D1-22FE-42B5-9305-47EB6F921A91}"/>
              </a:ext>
            </a:extLst>
          </p:cNvPr>
          <p:cNvSpPr/>
          <p:nvPr/>
        </p:nvSpPr>
        <p:spPr>
          <a:xfrm>
            <a:off x="9992254" y="3123555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Выдаем призы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7412181" y="4316745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руководителей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BC3C746-DAFA-4419-8433-8B90664CC517}"/>
              </a:ext>
            </a:extLst>
          </p:cNvPr>
          <p:cNvSpPr/>
          <p:nvPr/>
        </p:nvSpPr>
        <p:spPr>
          <a:xfrm>
            <a:off x="9992254" y="4603232"/>
            <a:ext cx="1893454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1765C193-3275-4928-82E7-76493FD10D3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166862" y="4185349"/>
            <a:ext cx="453866" cy="40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674754" y="4185351"/>
            <a:ext cx="449119" cy="40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7017327" y="3688782"/>
            <a:ext cx="394854" cy="49656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xmlns="" id="{9CFE202A-BE29-477B-9DD5-7211FC17645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9314877" y="3503401"/>
            <a:ext cx="677377" cy="185381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7017327" y="4185351"/>
            <a:ext cx="394854" cy="51124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9314877" y="3688782"/>
            <a:ext cx="677377" cy="129429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xmlns="" id="{EC35A35B-033F-4315-9744-989BC21B6A6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9314877" y="4696591"/>
            <a:ext cx="677377" cy="286487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0515BEA-7BAE-412A-ACEB-43A44D3D788C}"/>
              </a:ext>
            </a:extLst>
          </p:cNvPr>
          <p:cNvSpPr/>
          <p:nvPr/>
        </p:nvSpPr>
        <p:spPr>
          <a:xfrm>
            <a:off x="7424756" y="2316102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Пересчитываем баллы</a:t>
            </a:r>
            <a:r>
              <a:rPr lang="en-US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/</a:t>
            </a:r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рейтинг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61D5B5D-32BC-41D3-A351-043015F7AA82}"/>
              </a:ext>
            </a:extLst>
          </p:cNvPr>
          <p:cNvSpPr/>
          <p:nvPr/>
        </p:nvSpPr>
        <p:spPr>
          <a:xfrm>
            <a:off x="7424756" y="5267440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Открываем новые уровни</a:t>
            </a:r>
            <a:r>
              <a:rPr lang="en-US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/</a:t>
            </a:r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контент</a:t>
            </a:r>
          </a:p>
        </p:txBody>
      </p: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xmlns="" id="{503B7C7F-9362-4AC6-9F83-18B8298D41A7}"/>
              </a:ext>
            </a:extLst>
          </p:cNvPr>
          <p:cNvCxnSpPr>
            <a:cxnSpLocks/>
            <a:stCxn id="10" idx="3"/>
            <a:endCxn id="22" idx="1"/>
          </p:cNvCxnSpPr>
          <p:nvPr/>
        </p:nvCxnSpPr>
        <p:spPr>
          <a:xfrm flipV="1">
            <a:off x="7017327" y="2695948"/>
            <a:ext cx="407429" cy="148940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xmlns="" id="{A8139CD7-C7BB-42C2-BC7D-445C17E7DBAA}"/>
              </a:ext>
            </a:extLst>
          </p:cNvPr>
          <p:cNvCxnSpPr>
            <a:cxnSpLocks/>
            <a:stCxn id="10" idx="3"/>
            <a:endCxn id="23" idx="1"/>
          </p:cNvCxnSpPr>
          <p:nvPr/>
        </p:nvCxnSpPr>
        <p:spPr>
          <a:xfrm>
            <a:off x="7017327" y="4185351"/>
            <a:ext cx="407429" cy="1461935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xmlns="" id="{85A2EAED-F0C6-45BA-8F60-A7DDF005DB3B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>
            <a:off x="9327452" y="2695948"/>
            <a:ext cx="664802" cy="80745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: уступ 32">
            <a:extLst>
              <a:ext uri="{FF2B5EF4-FFF2-40B4-BE49-F238E27FC236}">
                <a16:creationId xmlns:a16="http://schemas.microsoft.com/office/drawing/2014/main" xmlns="" id="{DFD35F86-D4D5-4D80-A4AB-D0B43DD89B76}"/>
              </a:ext>
            </a:extLst>
          </p:cNvPr>
          <p:cNvCxnSpPr>
            <a:cxnSpLocks/>
            <a:stCxn id="23" idx="3"/>
            <a:endCxn id="15" idx="1"/>
          </p:cNvCxnSpPr>
          <p:nvPr/>
        </p:nvCxnSpPr>
        <p:spPr>
          <a:xfrm flipV="1">
            <a:off x="9327452" y="4983078"/>
            <a:ext cx="664802" cy="664208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05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5921E36-F518-412A-BBD4-DF5215685A1C}"/>
              </a:ext>
            </a:extLst>
          </p:cNvPr>
          <p:cNvSpPr/>
          <p:nvPr/>
        </p:nvSpPr>
        <p:spPr>
          <a:xfrm>
            <a:off x="695325" y="0"/>
            <a:ext cx="540067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63366E9-B3AA-4888-8092-4641F88FC196}"/>
              </a:ext>
            </a:extLst>
          </p:cNvPr>
          <p:cNvSpPr/>
          <p:nvPr/>
        </p:nvSpPr>
        <p:spPr>
          <a:xfrm>
            <a:off x="5486400" y="620713"/>
            <a:ext cx="5867400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2D3801-2FBC-4CC9-92BB-CBF5F551D1A0}"/>
              </a:ext>
            </a:extLst>
          </p:cNvPr>
          <p:cNvSpPr/>
          <p:nvPr/>
        </p:nvSpPr>
        <p:spPr>
          <a:xfrm>
            <a:off x="6441966" y="1064466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Уведомление участников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 процессе и доступных бейджах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DFFBA16-5272-4C26-8559-16A52C7C1289}"/>
              </a:ext>
            </a:extLst>
          </p:cNvPr>
          <p:cNvSpPr/>
          <p:nvPr/>
        </p:nvSpPr>
        <p:spPr>
          <a:xfrm>
            <a:off x="6441967" y="1888773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Напоминание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участникам, руководителям, кураторам. Дайджест руководителя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7E2534-12DF-4178-B9E0-BD0BA3BC2C59}"/>
              </a:ext>
            </a:extLst>
          </p:cNvPr>
          <p:cNvSpPr/>
          <p:nvPr/>
        </p:nvSpPr>
        <p:spPr>
          <a:xfrm>
            <a:off x="6441966" y="5093027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Согласование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получения призов участников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E99E55-3663-4507-A5A8-8E81E04463A7}"/>
              </a:ext>
            </a:extLst>
          </p:cNvPr>
          <p:cNvSpPr/>
          <p:nvPr/>
        </p:nvSpPr>
        <p:spPr>
          <a:xfrm>
            <a:off x="6441966" y="3501529"/>
            <a:ext cx="368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Расчет рейтинга 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сотрудников, присвоение уровней и бейджей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86C0B66-8698-4B82-B479-9BB78D85EC40}"/>
              </a:ext>
            </a:extLst>
          </p:cNvPr>
          <p:cNvSpPr/>
          <p:nvPr/>
        </p:nvSpPr>
        <p:spPr>
          <a:xfrm>
            <a:off x="6441967" y="4251137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Информирование участников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 возможных призах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878CEB7-1D75-4C02-8BA5-63642449524F}"/>
              </a:ext>
            </a:extLst>
          </p:cNvPr>
          <p:cNvSpPr/>
          <p:nvPr/>
        </p:nvSpPr>
        <p:spPr>
          <a:xfrm>
            <a:off x="6441966" y="2701361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Напоминаем об обратной связи</a:t>
            </a:r>
            <a:r>
              <a:rPr lang="ru-RU" sz="2000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,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рассылаем обратную связь авторам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5F3A3C-3DDD-4D85-BBD2-CF3E720F274C}"/>
              </a:ext>
            </a:extLst>
          </p:cNvPr>
          <p:cNvSpPr/>
          <p:nvPr/>
        </p:nvSpPr>
        <p:spPr>
          <a:xfrm>
            <a:off x="1219610" y="2845095"/>
            <a:ext cx="3920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Геймифицированное</a:t>
            </a:r>
            <a:r>
              <a:rPr lang="ru-RU" sz="32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обучение</a:t>
            </a:r>
            <a:endParaRPr lang="ru-RU" sz="3200" dirty="0">
              <a:solidFill>
                <a:schemeClr val="bg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87A762-4B05-41C5-A5AB-546F8B46323D}"/>
              </a:ext>
            </a:extLst>
          </p:cNvPr>
          <p:cNvSpPr txBox="1"/>
          <p:nvPr/>
        </p:nvSpPr>
        <p:spPr>
          <a:xfrm>
            <a:off x="5750752" y="107185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9D5CEB-7559-430D-8F88-881567337728}"/>
              </a:ext>
            </a:extLst>
          </p:cNvPr>
          <p:cNvSpPr txBox="1"/>
          <p:nvPr/>
        </p:nvSpPr>
        <p:spPr>
          <a:xfrm>
            <a:off x="5750752" y="187383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7469C3-3EDA-486D-925F-E979F9E1F1D2}"/>
              </a:ext>
            </a:extLst>
          </p:cNvPr>
          <p:cNvSpPr txBox="1"/>
          <p:nvPr/>
        </p:nvSpPr>
        <p:spPr>
          <a:xfrm>
            <a:off x="5750752" y="267581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2904F5-5198-453F-8409-780761E23269}"/>
              </a:ext>
            </a:extLst>
          </p:cNvPr>
          <p:cNvSpPr txBox="1"/>
          <p:nvPr/>
        </p:nvSpPr>
        <p:spPr>
          <a:xfrm>
            <a:off x="5750752" y="347779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A72568-869D-4749-8EE4-E6B9EB94CBD3}"/>
              </a:ext>
            </a:extLst>
          </p:cNvPr>
          <p:cNvSpPr txBox="1"/>
          <p:nvPr/>
        </p:nvSpPr>
        <p:spPr>
          <a:xfrm>
            <a:off x="5750752" y="427977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A05BD9-D1A1-4EE7-89D0-1F52FA03A57A}"/>
              </a:ext>
            </a:extLst>
          </p:cNvPr>
          <p:cNvSpPr txBox="1"/>
          <p:nvPr/>
        </p:nvSpPr>
        <p:spPr>
          <a:xfrm>
            <a:off x="5750752" y="5081759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2648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6DF144A-25CB-4A6D-BB03-C56004BF8984}"/>
              </a:ext>
            </a:extLst>
          </p:cNvPr>
          <p:cNvGrpSpPr/>
          <p:nvPr/>
        </p:nvGrpSpPr>
        <p:grpSpPr>
          <a:xfrm>
            <a:off x="9890681" y="601597"/>
            <a:ext cx="1630269" cy="393029"/>
            <a:chOff x="10176210" y="608713"/>
            <a:chExt cx="1276647" cy="30777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983CBCFC-A688-4F39-BBE4-6CA63C31A22A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27A55EEB-A2C8-4BAE-9FD0-F8531EB0F63D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4B446B7F-F899-4046-83D0-6B5BEEE25F08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0E5FC84F-B8DC-4C0E-9614-3C8D6F8B63B2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6229A128-E19D-4B12-AE14-0D0A025F0C6F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97DA9AD3-BBEB-49C1-9BD3-FD67666E399C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4DF4C8B5-F162-4996-BCD9-CFC029B831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Трапеция 43">
            <a:extLst>
              <a:ext uri="{FF2B5EF4-FFF2-40B4-BE49-F238E27FC236}">
                <a16:creationId xmlns:a16="http://schemas.microsoft.com/office/drawing/2014/main" xmlns="" id="{B661EBDF-7565-4DFF-951C-433EDEE9F268}"/>
              </a:ext>
            </a:extLst>
          </p:cNvPr>
          <p:cNvSpPr/>
          <p:nvPr/>
        </p:nvSpPr>
        <p:spPr>
          <a:xfrm flipV="1">
            <a:off x="-2351349" y="620711"/>
            <a:ext cx="8447349" cy="5616576"/>
          </a:xfrm>
          <a:prstGeom prst="trapezoid">
            <a:avLst>
              <a:gd name="adj" fmla="val 3173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D094BF3-3EB8-477F-BC9D-6DB5B8CF1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56" r="7962" b="8534"/>
          <a:stretch/>
        </p:blipFill>
        <p:spPr>
          <a:xfrm>
            <a:off x="-1391160" y="867626"/>
            <a:ext cx="7125890" cy="5156544"/>
          </a:xfrm>
          <a:custGeom>
            <a:avLst/>
            <a:gdLst>
              <a:gd name="connsiteX0" fmla="*/ 0 w 7125890"/>
              <a:gd name="connsiteY0" fmla="*/ 0 h 5156544"/>
              <a:gd name="connsiteX1" fmla="*/ 7125890 w 7125890"/>
              <a:gd name="connsiteY1" fmla="*/ 0 h 5156544"/>
              <a:gd name="connsiteX2" fmla="*/ 5489306 w 7125890"/>
              <a:gd name="connsiteY2" fmla="*/ 5156544 h 5156544"/>
              <a:gd name="connsiteX3" fmla="*/ 315125 w 7125890"/>
              <a:gd name="connsiteY3" fmla="*/ 5156544 h 5156544"/>
              <a:gd name="connsiteX4" fmla="*/ 0 w 7125890"/>
              <a:gd name="connsiteY4" fmla="*/ 4163650 h 515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5890" h="5156544">
                <a:moveTo>
                  <a:pt x="0" y="0"/>
                </a:moveTo>
                <a:lnTo>
                  <a:pt x="7125890" y="0"/>
                </a:lnTo>
                <a:lnTo>
                  <a:pt x="5489306" y="5156544"/>
                </a:lnTo>
                <a:lnTo>
                  <a:pt x="315125" y="5156544"/>
                </a:lnTo>
                <a:lnTo>
                  <a:pt x="0" y="4163650"/>
                </a:lnTo>
                <a:close/>
              </a:path>
            </a:pathLst>
          </a:cu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DCDB238D-BD37-473B-ABF6-C48C90C33D22}"/>
              </a:ext>
            </a:extLst>
          </p:cNvPr>
          <p:cNvSpPr txBox="1">
            <a:spLocks/>
          </p:cNvSpPr>
          <p:nvPr/>
        </p:nvSpPr>
        <p:spPr>
          <a:xfrm>
            <a:off x="6096000" y="3076575"/>
            <a:ext cx="5617579" cy="1416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АВТОМАТИЗАЦИЯ –</a:t>
            </a:r>
            <a:r>
              <a:rPr lang="ru-RU" b="1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 </a:t>
            </a:r>
            <a:r>
              <a:rPr lang="en-US" b="1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 </a:t>
            </a:r>
            <a:r>
              <a:rPr lang="ru-RU" b="1" dirty="0"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это про процессы!</a:t>
            </a:r>
          </a:p>
        </p:txBody>
      </p:sp>
    </p:spTree>
    <p:extLst>
      <p:ext uri="{BB962C8B-B14F-4D97-AF65-F5344CB8AC3E}">
        <p14:creationId xmlns:p14="http://schemas.microsoft.com/office/powerpoint/2010/main" val="154390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3D3103-8A79-4CFD-BD2E-DF5A595D3F9B}"/>
              </a:ext>
            </a:extLst>
          </p:cNvPr>
          <p:cNvSpPr/>
          <p:nvPr/>
        </p:nvSpPr>
        <p:spPr>
          <a:xfrm>
            <a:off x="0" y="5738593"/>
            <a:ext cx="12192000" cy="816429"/>
          </a:xfrm>
          <a:prstGeom prst="rect">
            <a:avLst/>
          </a:prstGeom>
          <a:solidFill>
            <a:srgbClr val="7E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1DEEAC-A0C2-4704-839C-1D1F06343F4A}"/>
              </a:ext>
            </a:extLst>
          </p:cNvPr>
          <p:cNvSpPr/>
          <p:nvPr/>
        </p:nvSpPr>
        <p:spPr>
          <a:xfrm>
            <a:off x="0" y="6041570"/>
            <a:ext cx="12192000" cy="81642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4E2DF72-839B-4DA4-8BDF-335AFA22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7" y="2489696"/>
            <a:ext cx="4437479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«LXP» </a:t>
            </a:r>
            <a:r>
              <a:rPr lang="ru-RU" sz="4000" b="1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обучение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4AC54F3-07AA-47F9-9D98-A982FC215055}"/>
              </a:ext>
            </a:extLst>
          </p:cNvPr>
          <p:cNvGrpSpPr/>
          <p:nvPr/>
        </p:nvGrpSpPr>
        <p:grpSpPr>
          <a:xfrm>
            <a:off x="4244107" y="-493046"/>
            <a:ext cx="7844091" cy="7844091"/>
            <a:chOff x="4244107" y="-493046"/>
            <a:chExt cx="7844091" cy="784409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9D069DE1-4F17-4B14-80CE-FECB5E2D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4107" y="-493046"/>
              <a:ext cx="7844091" cy="7844091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F0AD956A-29C6-4A94-A8DD-F821CE3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8" t="6064" r="4371" b="13707"/>
            <a:stretch/>
          </p:blipFill>
          <p:spPr>
            <a:xfrm>
              <a:off x="4883794" y="729410"/>
              <a:ext cx="6604661" cy="3743183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5D96846-A86B-4C8F-8904-75505D3AB595}"/>
              </a:ext>
            </a:extLst>
          </p:cNvPr>
          <p:cNvGrpSpPr/>
          <p:nvPr/>
        </p:nvGrpSpPr>
        <p:grpSpPr>
          <a:xfrm>
            <a:off x="635840" y="424198"/>
            <a:ext cx="1630269" cy="393029"/>
            <a:chOff x="10176210" y="608713"/>
            <a:chExt cx="1276647" cy="307777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EC3CBC9A-8D70-44DC-BBF6-75EEEBCF810B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E4A8173F-8A20-48DC-AC55-CBF16A7BB170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EC338E2C-F52D-4E12-AA3A-3D9C4454E765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8C4297A6-22D9-4F97-955D-0CBB5166042F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3041BB8B-E9BD-4AB5-A605-4E31EC6D1194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88EFBF89-5DE2-447E-972C-91345B7F802A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45D94A9-FFDE-4B65-9FC6-A3CCF5C094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548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F5A5C192-813A-4094-A3D0-C5AAB95810AC}"/>
              </a:ext>
            </a:extLst>
          </p:cNvPr>
          <p:cNvSpPr/>
          <p:nvPr/>
        </p:nvSpPr>
        <p:spPr>
          <a:xfrm>
            <a:off x="0" y="447857"/>
            <a:ext cx="12192000" cy="1119336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534" y="380437"/>
            <a:ext cx="4689109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«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LXP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»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- обучение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385834" y="2780475"/>
            <a:ext cx="1540718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области знаний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86917E-DD92-48A2-AF60-135430C3E2FC}"/>
              </a:ext>
            </a:extLst>
          </p:cNvPr>
          <p:cNvSpPr/>
          <p:nvPr/>
        </p:nvSpPr>
        <p:spPr>
          <a:xfrm>
            <a:off x="2181919" y="2780475"/>
            <a:ext cx="1868813" cy="11557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Классифицируем существующий контент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4576023" y="3546084"/>
            <a:ext cx="1647066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о начале процесса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8253601" y="3575330"/>
            <a:ext cx="1642051" cy="1109547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Рассчитываем рейтинг экспертов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8237008" y="4811385"/>
            <a:ext cx="1675238" cy="111109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Актуализируем профиль знаний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BC3C746-DAFA-4419-8433-8B90664CC517}"/>
              </a:ext>
            </a:extLst>
          </p:cNvPr>
          <p:cNvSpPr/>
          <p:nvPr/>
        </p:nvSpPr>
        <p:spPr>
          <a:xfrm>
            <a:off x="10391304" y="3575330"/>
            <a:ext cx="1440879" cy="1080300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1765C193-3275-4928-82E7-76493FD10D3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926552" y="3351977"/>
            <a:ext cx="255367" cy="635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4050732" y="3358327"/>
            <a:ext cx="525291" cy="75925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23" idx="3"/>
            <a:endCxn id="12" idx="1"/>
          </p:cNvCxnSpPr>
          <p:nvPr/>
        </p:nvCxnSpPr>
        <p:spPr>
          <a:xfrm>
            <a:off x="7920895" y="4115481"/>
            <a:ext cx="332706" cy="1462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xmlns="" id="{9CFE202A-BE29-477B-9DD5-7211FC17645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9895652" y="4115480"/>
            <a:ext cx="495652" cy="14624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>
            <a:off x="7920895" y="4115481"/>
            <a:ext cx="316113" cy="1251451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9895652" y="4115480"/>
            <a:ext cx="495652" cy="1462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xmlns="" id="{EC35A35B-033F-4315-9744-989BC21B6A6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9912246" y="4115480"/>
            <a:ext cx="479058" cy="125145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0515BEA-7BAE-412A-ACEB-43A44D3D788C}"/>
              </a:ext>
            </a:extLst>
          </p:cNvPr>
          <p:cNvSpPr/>
          <p:nvPr/>
        </p:nvSpPr>
        <p:spPr>
          <a:xfrm>
            <a:off x="8249583" y="2291029"/>
            <a:ext cx="1629476" cy="1116591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Рассылаем дайджест и напоминания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61D5B5D-32BC-41D3-A351-043015F7AA82}"/>
              </a:ext>
            </a:extLst>
          </p:cNvPr>
          <p:cNvSpPr/>
          <p:nvPr/>
        </p:nvSpPr>
        <p:spPr>
          <a:xfrm>
            <a:off x="6520236" y="3546084"/>
            <a:ext cx="1400659" cy="113879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профиль знаний </a:t>
            </a:r>
          </a:p>
        </p:txBody>
      </p: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xmlns="" id="{503B7C7F-9362-4AC6-9F83-18B8298D41A7}"/>
              </a:ext>
            </a:extLst>
          </p:cNvPr>
          <p:cNvCxnSpPr>
            <a:cxnSpLocks/>
            <a:stCxn id="23" idx="3"/>
            <a:endCxn id="22" idx="1"/>
          </p:cNvCxnSpPr>
          <p:nvPr/>
        </p:nvCxnSpPr>
        <p:spPr>
          <a:xfrm flipV="1">
            <a:off x="7920895" y="2849325"/>
            <a:ext cx="328688" cy="126615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xmlns="" id="{A8139CD7-C7BB-42C2-BC7D-445C17E7DBAA}"/>
              </a:ext>
            </a:extLst>
          </p:cNvPr>
          <p:cNvCxnSpPr>
            <a:cxnSpLocks/>
            <a:stCxn id="10" idx="3"/>
            <a:endCxn id="23" idx="1"/>
          </p:cNvCxnSpPr>
          <p:nvPr/>
        </p:nvCxnSpPr>
        <p:spPr>
          <a:xfrm flipV="1">
            <a:off x="6223089" y="4115481"/>
            <a:ext cx="297147" cy="2105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xmlns="" id="{85A2EAED-F0C6-45BA-8F60-A7DDF005DB3B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>
            <a:off x="9879059" y="2849325"/>
            <a:ext cx="512245" cy="1266155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EA4715D-620F-4948-B7B6-9D62D2105116}"/>
              </a:ext>
            </a:extLst>
          </p:cNvPr>
          <p:cNvSpPr/>
          <p:nvPr/>
        </p:nvSpPr>
        <p:spPr>
          <a:xfrm>
            <a:off x="385834" y="4385934"/>
            <a:ext cx="1540718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Выбираем экспертов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71C19D4-AA19-4A7D-AA9C-36A5399ED105}"/>
              </a:ext>
            </a:extLst>
          </p:cNvPr>
          <p:cNvSpPr/>
          <p:nvPr/>
        </p:nvSpPr>
        <p:spPr>
          <a:xfrm>
            <a:off x="2181919" y="4374915"/>
            <a:ext cx="1902696" cy="1165914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Эксперты создают каналы</a:t>
            </a:r>
          </a:p>
        </p:txBody>
      </p: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xmlns="" id="{0B7BD52D-CB23-4498-A438-B6357BB667E2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>
            <a:off x="1926552" y="4957436"/>
            <a:ext cx="255367" cy="43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xmlns="" id="{419D1290-71BC-400F-B914-D06CDEA16CC5}"/>
              </a:ext>
            </a:extLst>
          </p:cNvPr>
          <p:cNvCxnSpPr>
            <a:cxnSpLocks/>
            <a:stCxn id="31" idx="3"/>
            <a:endCxn id="10" idx="1"/>
          </p:cNvCxnSpPr>
          <p:nvPr/>
        </p:nvCxnSpPr>
        <p:spPr>
          <a:xfrm flipV="1">
            <a:off x="4084615" y="4117586"/>
            <a:ext cx="491408" cy="84028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06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5921E36-F518-412A-BBD4-DF5215685A1C}"/>
              </a:ext>
            </a:extLst>
          </p:cNvPr>
          <p:cNvSpPr/>
          <p:nvPr/>
        </p:nvSpPr>
        <p:spPr>
          <a:xfrm>
            <a:off x="695325" y="0"/>
            <a:ext cx="540067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63366E9-B3AA-4888-8092-4641F88FC196}"/>
              </a:ext>
            </a:extLst>
          </p:cNvPr>
          <p:cNvSpPr/>
          <p:nvPr/>
        </p:nvSpPr>
        <p:spPr>
          <a:xfrm>
            <a:off x="5486400" y="620713"/>
            <a:ext cx="6010274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2D3801-2FBC-4CC9-92BB-CBF5F551D1A0}"/>
              </a:ext>
            </a:extLst>
          </p:cNvPr>
          <p:cNvSpPr/>
          <p:nvPr/>
        </p:nvSpPr>
        <p:spPr>
          <a:xfrm>
            <a:off x="6441966" y="1064466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Уведомляем участников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 процессе и доступных возможностях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DFFBA16-5272-4C26-8559-16A52C7C1289}"/>
              </a:ext>
            </a:extLst>
          </p:cNvPr>
          <p:cNvSpPr/>
          <p:nvPr/>
        </p:nvSpPr>
        <p:spPr>
          <a:xfrm>
            <a:off x="6441967" y="1888773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Формируем профиль знаний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из корпоративных и проектных знаний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7E2534-12DF-4178-B9E0-BD0BA3BC2C59}"/>
              </a:ext>
            </a:extLst>
          </p:cNvPr>
          <p:cNvSpPr/>
          <p:nvPr/>
        </p:nvSpPr>
        <p:spPr>
          <a:xfrm>
            <a:off x="6441967" y="2677222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Рассылаем информацию о новом контенте</a:t>
            </a:r>
            <a:r>
              <a:rPr lang="ru-RU" sz="2000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,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дайджест подписки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E99E55-3663-4507-A5A8-8E81E04463A7}"/>
              </a:ext>
            </a:extLst>
          </p:cNvPr>
          <p:cNvSpPr/>
          <p:nvPr/>
        </p:nvSpPr>
        <p:spPr>
          <a:xfrm>
            <a:off x="6441966" y="3501529"/>
            <a:ext cx="368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Рассчитываем рейтинги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экспертов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86C0B66-8698-4B82-B479-9BB78D85EC40}"/>
              </a:ext>
            </a:extLst>
          </p:cNvPr>
          <p:cNvSpPr/>
          <p:nvPr/>
        </p:nvSpPr>
        <p:spPr>
          <a:xfrm>
            <a:off x="6441967" y="4251137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Актуализируем уровень знаний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сотрудника в профиле по итогам обучения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878CEB7-1D75-4C02-8BA5-63642449524F}"/>
              </a:ext>
            </a:extLst>
          </p:cNvPr>
          <p:cNvSpPr/>
          <p:nvPr/>
        </p:nvSpPr>
        <p:spPr>
          <a:xfrm>
            <a:off x="6441967" y="5075445"/>
            <a:ext cx="505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990000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Напоминаем об обратной связи</a:t>
            </a:r>
            <a:r>
              <a:rPr lang="ru-RU" sz="2000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,</a:t>
            </a:r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</a:p>
          <a:p>
            <a:r>
              <a:rPr lang="ru-RU" sz="20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рассылаем обратную связь авторам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5F3A3C-3DDD-4D85-BBD2-CF3E720F274C}"/>
              </a:ext>
            </a:extLst>
          </p:cNvPr>
          <p:cNvSpPr/>
          <p:nvPr/>
        </p:nvSpPr>
        <p:spPr>
          <a:xfrm>
            <a:off x="1184238" y="3062275"/>
            <a:ext cx="3920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«</a:t>
            </a:r>
            <a:r>
              <a:rPr lang="en-US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LXP</a:t>
            </a:r>
            <a:r>
              <a:rPr lang="ru-RU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» обучение</a:t>
            </a:r>
            <a:endParaRPr lang="ru-RU" sz="4400" dirty="0">
              <a:solidFill>
                <a:schemeClr val="bg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87A762-4B05-41C5-A5AB-546F8B46323D}"/>
              </a:ext>
            </a:extLst>
          </p:cNvPr>
          <p:cNvSpPr txBox="1"/>
          <p:nvPr/>
        </p:nvSpPr>
        <p:spPr>
          <a:xfrm>
            <a:off x="5750752" y="107185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9D5CEB-7559-430D-8F88-881567337728}"/>
              </a:ext>
            </a:extLst>
          </p:cNvPr>
          <p:cNvSpPr txBox="1"/>
          <p:nvPr/>
        </p:nvSpPr>
        <p:spPr>
          <a:xfrm>
            <a:off x="5750752" y="187383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7469C3-3EDA-486D-925F-E979F9E1F1D2}"/>
              </a:ext>
            </a:extLst>
          </p:cNvPr>
          <p:cNvSpPr txBox="1"/>
          <p:nvPr/>
        </p:nvSpPr>
        <p:spPr>
          <a:xfrm>
            <a:off x="5750752" y="267581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2904F5-5198-453F-8409-780761E23269}"/>
              </a:ext>
            </a:extLst>
          </p:cNvPr>
          <p:cNvSpPr txBox="1"/>
          <p:nvPr/>
        </p:nvSpPr>
        <p:spPr>
          <a:xfrm>
            <a:off x="5750752" y="347779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A72568-869D-4749-8EE4-E6B9EB94CBD3}"/>
              </a:ext>
            </a:extLst>
          </p:cNvPr>
          <p:cNvSpPr txBox="1"/>
          <p:nvPr/>
        </p:nvSpPr>
        <p:spPr>
          <a:xfrm>
            <a:off x="5750752" y="4279778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A05BD9-D1A1-4EE7-89D0-1F52FA03A57A}"/>
              </a:ext>
            </a:extLst>
          </p:cNvPr>
          <p:cNvSpPr txBox="1"/>
          <p:nvPr/>
        </p:nvSpPr>
        <p:spPr>
          <a:xfrm>
            <a:off x="5750752" y="5081759"/>
            <a:ext cx="691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19050">
                  <a:noFill/>
                </a:ln>
                <a:solidFill>
                  <a:srgbClr val="990000"/>
                </a:solidFill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076974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4BB86F6-15BD-458E-AD1C-71A1714596DB}"/>
              </a:ext>
            </a:extLst>
          </p:cNvPr>
          <p:cNvSpPr/>
          <p:nvPr/>
        </p:nvSpPr>
        <p:spPr>
          <a:xfrm>
            <a:off x="0" y="328956"/>
            <a:ext cx="12192000" cy="131972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Как облегчить себе жизнь?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1B76950-FB0B-451B-A3EA-56BE1CAB9269}"/>
              </a:ext>
            </a:extLst>
          </p:cNvPr>
          <p:cNvSpPr/>
          <p:nvPr/>
        </p:nvSpPr>
        <p:spPr>
          <a:xfrm>
            <a:off x="1645818" y="3556829"/>
            <a:ext cx="9205610" cy="99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FE4E4DB-0C60-4733-BC4F-FEB51BA90693}"/>
              </a:ext>
            </a:extLst>
          </p:cNvPr>
          <p:cNvSpPr/>
          <p:nvPr/>
        </p:nvSpPr>
        <p:spPr>
          <a:xfrm>
            <a:off x="1645818" y="4990812"/>
            <a:ext cx="9205610" cy="99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03CE5DA-D669-4497-A6F3-752AFED19165}"/>
              </a:ext>
            </a:extLst>
          </p:cNvPr>
          <p:cNvSpPr/>
          <p:nvPr/>
        </p:nvSpPr>
        <p:spPr>
          <a:xfrm>
            <a:off x="1645818" y="2175613"/>
            <a:ext cx="9205610" cy="946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D38B816-3936-4A4E-B97B-14FA0B200503}"/>
              </a:ext>
            </a:extLst>
          </p:cNvPr>
          <p:cNvSpPr/>
          <p:nvPr/>
        </p:nvSpPr>
        <p:spPr>
          <a:xfrm>
            <a:off x="1450976" y="3853728"/>
            <a:ext cx="389750" cy="35372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4D6A4E1-35AF-4104-8894-C5B2CE56B3EA}"/>
              </a:ext>
            </a:extLst>
          </p:cNvPr>
          <p:cNvSpPr/>
          <p:nvPr/>
        </p:nvSpPr>
        <p:spPr>
          <a:xfrm>
            <a:off x="1454291" y="5315559"/>
            <a:ext cx="389750" cy="35372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B4AF692-FAE1-494C-999F-39D7F565548E}"/>
              </a:ext>
            </a:extLst>
          </p:cNvPr>
          <p:cNvSpPr/>
          <p:nvPr/>
        </p:nvSpPr>
        <p:spPr>
          <a:xfrm>
            <a:off x="1450975" y="2473979"/>
            <a:ext cx="389748" cy="35372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D77E6AF-D188-4F46-A5D0-BFE1CCD43EB1}"/>
              </a:ext>
            </a:extLst>
          </p:cNvPr>
          <p:cNvSpPr/>
          <p:nvPr/>
        </p:nvSpPr>
        <p:spPr>
          <a:xfrm>
            <a:off x="2524840" y="2355720"/>
            <a:ext cx="10621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Изучите все возможные варианты процессов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37BE782-8021-445E-A250-B47E144CAEAC}"/>
              </a:ext>
            </a:extLst>
          </p:cNvPr>
          <p:cNvSpPr/>
          <p:nvPr/>
        </p:nvSpPr>
        <p:spPr>
          <a:xfrm>
            <a:off x="2524840" y="3705537"/>
            <a:ext cx="11052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Выберите «свои» процессы для использования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63FEEBD-27E0-4796-966F-2DA054B3763C}"/>
              </a:ext>
            </a:extLst>
          </p:cNvPr>
          <p:cNvSpPr/>
          <p:nvPr/>
        </p:nvSpPr>
        <p:spPr>
          <a:xfrm>
            <a:off x="2524840" y="5167368"/>
            <a:ext cx="6758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Автоматизируйте их на 100%</a:t>
            </a:r>
          </a:p>
        </p:txBody>
      </p:sp>
    </p:spTree>
    <p:extLst>
      <p:ext uri="{BB962C8B-B14F-4D97-AF65-F5344CB8AC3E}">
        <p14:creationId xmlns:p14="http://schemas.microsoft.com/office/powerpoint/2010/main" val="2246765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CF470DA-700C-4E2E-BFDF-B2B1F1422C6E}"/>
              </a:ext>
            </a:extLst>
          </p:cNvPr>
          <p:cNvSpPr/>
          <p:nvPr/>
        </p:nvSpPr>
        <p:spPr>
          <a:xfrm>
            <a:off x="866478" y="3006741"/>
            <a:ext cx="6543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990000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Удачи с автоматизацией!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10B54CD-D6A1-46BB-AE90-8F9EE1D66602}"/>
              </a:ext>
            </a:extLst>
          </p:cNvPr>
          <p:cNvGrpSpPr/>
          <p:nvPr/>
        </p:nvGrpSpPr>
        <p:grpSpPr>
          <a:xfrm>
            <a:off x="956692" y="625868"/>
            <a:ext cx="1630269" cy="393029"/>
            <a:chOff x="10176210" y="608713"/>
            <a:chExt cx="1276647" cy="30777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8528B801-6675-41B6-8DC9-A50D11AC1ECC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240CAA94-4271-4792-A3A3-4F4FAF514DEE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017C4D9F-3025-4F03-811A-8F98CE5921FE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429B29E8-C44A-445D-BBF6-D4B52C6B5AAD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F3EF1E94-41E9-4326-AC48-6E3273CC36D1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218E25D6-B2E7-4D45-B097-FEA885330EAE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BDC3F9F2-4D4D-4C81-90FD-A48EBE69C4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4FD6B9D-6778-499F-82B1-FAAC77D2E86B}"/>
              </a:ext>
            </a:extLst>
          </p:cNvPr>
          <p:cNvSpPr/>
          <p:nvPr/>
        </p:nvSpPr>
        <p:spPr>
          <a:xfrm>
            <a:off x="825084" y="5446476"/>
            <a:ext cx="2465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rPr>
              <a:t>Алексей Корольков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latin typeface="Open Sans Condensed SemiBold" pitchFamily="2" charset="0"/>
              <a:ea typeface="Open Sans Condensed SemiBold" pitchFamily="2" charset="0"/>
              <a:cs typeface="Open Sans Condensed SemiBold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EC97235-34CA-48B9-9555-F5F36D4C1F1B}"/>
              </a:ext>
            </a:extLst>
          </p:cNvPr>
          <p:cNvSpPr/>
          <p:nvPr/>
        </p:nvSpPr>
        <p:spPr>
          <a:xfrm>
            <a:off x="804292" y="5785707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генеральный директор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Websoft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</a:t>
            </a:r>
            <a:endParaRPr lang="ru-RU" sz="2400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F83E4B6-B65C-4EEE-A0F6-4ADDCE922491}"/>
              </a:ext>
            </a:extLst>
          </p:cNvPr>
          <p:cNvGrpSpPr/>
          <p:nvPr/>
        </p:nvGrpSpPr>
        <p:grpSpPr>
          <a:xfrm>
            <a:off x="8238944" y="512763"/>
            <a:ext cx="3638203" cy="5957119"/>
            <a:chOff x="8204360" y="487775"/>
            <a:chExt cx="3638203" cy="5957119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xmlns="" id="{EBFCAD1C-4A48-4DB0-9A67-8A5EB648C2AC}"/>
                </a:ext>
              </a:extLst>
            </p:cNvPr>
            <p:cNvSpPr/>
            <p:nvPr/>
          </p:nvSpPr>
          <p:spPr>
            <a:xfrm>
              <a:off x="8434689" y="705781"/>
              <a:ext cx="2721888" cy="5460068"/>
            </a:xfrm>
            <a:prstGeom prst="roundRect">
              <a:avLst>
                <a:gd name="adj" fmla="val 1003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17B62218-1C27-40A0-85B6-2D1ABBD12041}"/>
                </a:ext>
              </a:extLst>
            </p:cNvPr>
            <p:cNvGrpSpPr/>
            <p:nvPr/>
          </p:nvGrpSpPr>
          <p:grpSpPr>
            <a:xfrm>
              <a:off x="8204360" y="487775"/>
              <a:ext cx="3638203" cy="5957119"/>
              <a:chOff x="9293324" y="487777"/>
              <a:chExt cx="3638203" cy="595711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xmlns="" id="{25CFB406-8394-48D1-8FA1-58AEB8E9EF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23" r="10295"/>
              <a:stretch/>
            </p:blipFill>
            <p:spPr>
              <a:xfrm>
                <a:off x="9293324" y="487777"/>
                <a:ext cx="3183851" cy="5957119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xmlns="" id="{8199E9E5-B5AC-4B3B-BB31-8EC6F87DDF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2" b="26228"/>
              <a:stretch/>
            </p:blipFill>
            <p:spPr>
              <a:xfrm>
                <a:off x="9523653" y="1370919"/>
                <a:ext cx="2721888" cy="3241723"/>
              </a:xfrm>
              <a:prstGeom prst="rect">
                <a:avLst/>
              </a:prstGeom>
            </p:spPr>
          </p:pic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C05980ED-6F4A-494F-BE92-280BE7B74CFE}"/>
                  </a:ext>
                </a:extLst>
              </p:cNvPr>
              <p:cNvSpPr/>
              <p:nvPr/>
            </p:nvSpPr>
            <p:spPr>
              <a:xfrm>
                <a:off x="10362049" y="4837082"/>
                <a:ext cx="256947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Open Sans Condensed" pitchFamily="2" charset="0"/>
                    <a:ea typeface="Open Sans Condensed" pitchFamily="2" charset="0"/>
                    <a:cs typeface="Open Sans Condensed" pitchFamily="2" charset="0"/>
                  </a:rPr>
                  <a:t>akor@websoft.ru</a:t>
                </a:r>
              </a:p>
            </p:txBody>
          </p:sp>
          <p:pic>
            <p:nvPicPr>
              <p:cNvPr id="16" name="Рисунок 15" descr="Конверт">
                <a:extLst>
                  <a:ext uri="{FF2B5EF4-FFF2-40B4-BE49-F238E27FC236}">
                    <a16:creationId xmlns:a16="http://schemas.microsoft.com/office/drawing/2014/main" xmlns="" id="{724B9152-1E02-45AE-BA51-92DDFE567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907697" y="4806667"/>
                <a:ext cx="454352" cy="4543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179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Ромб 63">
            <a:extLst>
              <a:ext uri="{FF2B5EF4-FFF2-40B4-BE49-F238E27FC236}">
                <a16:creationId xmlns:a16="http://schemas.microsoft.com/office/drawing/2014/main" xmlns="" id="{FB701275-A07F-4465-A8F2-703CBA13D283}"/>
              </a:ext>
            </a:extLst>
          </p:cNvPr>
          <p:cNvSpPr/>
          <p:nvPr/>
        </p:nvSpPr>
        <p:spPr>
          <a:xfrm>
            <a:off x="554729" y="899620"/>
            <a:ext cx="5073825" cy="5073825"/>
          </a:xfrm>
          <a:prstGeom prst="diamond">
            <a:avLst/>
          </a:prstGeom>
          <a:solidFill>
            <a:schemeClr val="tx1">
              <a:lumMod val="85000"/>
              <a:lumOff val="15000"/>
              <a:alpha val="1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омб 2">
            <a:extLst>
              <a:ext uri="{FF2B5EF4-FFF2-40B4-BE49-F238E27FC236}">
                <a16:creationId xmlns:a16="http://schemas.microsoft.com/office/drawing/2014/main" xmlns="" id="{8572EDB9-6355-43B4-8E73-8437553484BD}"/>
              </a:ext>
            </a:extLst>
          </p:cNvPr>
          <p:cNvSpPr/>
          <p:nvPr/>
        </p:nvSpPr>
        <p:spPr>
          <a:xfrm>
            <a:off x="770554" y="892087"/>
            <a:ext cx="5073825" cy="5073825"/>
          </a:xfrm>
          <a:prstGeom prst="diamond">
            <a:avLst/>
          </a:prstGeom>
          <a:solidFill>
            <a:srgbClr val="990000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EB4ED555-87B6-4701-986B-80673041FF4A}"/>
              </a:ext>
            </a:extLst>
          </p:cNvPr>
          <p:cNvCxnSpPr>
            <a:cxnSpLocks/>
          </p:cNvCxnSpPr>
          <p:nvPr/>
        </p:nvCxnSpPr>
        <p:spPr>
          <a:xfrm flipH="1">
            <a:off x="4106120" y="1323190"/>
            <a:ext cx="317765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08316422-B1F1-4242-AB49-03685DAF9348}"/>
              </a:ext>
            </a:extLst>
          </p:cNvPr>
          <p:cNvCxnSpPr>
            <a:cxnSpLocks/>
          </p:cNvCxnSpPr>
          <p:nvPr/>
        </p:nvCxnSpPr>
        <p:spPr>
          <a:xfrm>
            <a:off x="3691282" y="892087"/>
            <a:ext cx="2536913" cy="253691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C61EFB7A-5053-409B-8E2C-E928A2D2C823}"/>
              </a:ext>
            </a:extLst>
          </p:cNvPr>
          <p:cNvCxnSpPr>
            <a:cxnSpLocks/>
          </p:cNvCxnSpPr>
          <p:nvPr/>
        </p:nvCxnSpPr>
        <p:spPr>
          <a:xfrm flipV="1">
            <a:off x="3691282" y="3429000"/>
            <a:ext cx="2536913" cy="253691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00D2FDED-0C86-4CFD-B096-98F131AFCA41}"/>
              </a:ext>
            </a:extLst>
          </p:cNvPr>
          <p:cNvCxnSpPr>
            <a:cxnSpLocks/>
          </p:cNvCxnSpPr>
          <p:nvPr/>
        </p:nvCxnSpPr>
        <p:spPr>
          <a:xfrm flipH="1">
            <a:off x="4120184" y="5552740"/>
            <a:ext cx="317765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0CE5700C-2935-47C8-B7B0-9AD6540C10B9}"/>
              </a:ext>
            </a:extLst>
          </p:cNvPr>
          <p:cNvCxnSpPr>
            <a:cxnSpLocks/>
          </p:cNvCxnSpPr>
          <p:nvPr/>
        </p:nvCxnSpPr>
        <p:spPr>
          <a:xfrm flipH="1">
            <a:off x="5561709" y="2733041"/>
            <a:ext cx="1736127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61689D63-555E-4FDD-9607-B21B11594B71}"/>
              </a:ext>
            </a:extLst>
          </p:cNvPr>
          <p:cNvCxnSpPr>
            <a:cxnSpLocks/>
          </p:cNvCxnSpPr>
          <p:nvPr/>
        </p:nvCxnSpPr>
        <p:spPr>
          <a:xfrm flipH="1">
            <a:off x="5561709" y="4142891"/>
            <a:ext cx="1736127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CCAB81BC-2DB8-4591-A473-6F4A1F78CF07}"/>
              </a:ext>
            </a:extLst>
          </p:cNvPr>
          <p:cNvSpPr/>
          <p:nvPr/>
        </p:nvSpPr>
        <p:spPr>
          <a:xfrm>
            <a:off x="4066395" y="1269402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BBFE967C-6AF0-43A2-9BDB-DC07042B3276}"/>
              </a:ext>
            </a:extLst>
          </p:cNvPr>
          <p:cNvSpPr/>
          <p:nvPr/>
        </p:nvSpPr>
        <p:spPr>
          <a:xfrm>
            <a:off x="4066395" y="5498951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67C87538-14CE-4AE8-820A-2CF00BCB9669}"/>
              </a:ext>
            </a:extLst>
          </p:cNvPr>
          <p:cNvSpPr/>
          <p:nvPr/>
        </p:nvSpPr>
        <p:spPr>
          <a:xfrm>
            <a:off x="5478634" y="2679251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ED33E532-F725-47DA-A3DE-530EF859B10C}"/>
              </a:ext>
            </a:extLst>
          </p:cNvPr>
          <p:cNvSpPr/>
          <p:nvPr/>
        </p:nvSpPr>
        <p:spPr>
          <a:xfrm>
            <a:off x="5478635" y="4093793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8672569F-2B9A-4E6E-8C08-7827435E0E2F}"/>
              </a:ext>
            </a:extLst>
          </p:cNvPr>
          <p:cNvGrpSpPr/>
          <p:nvPr/>
        </p:nvGrpSpPr>
        <p:grpSpPr>
          <a:xfrm>
            <a:off x="766763" y="6166328"/>
            <a:ext cx="1276647" cy="307777"/>
            <a:chOff x="10176210" y="608713"/>
            <a:chExt cx="1276647" cy="307777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AF96C57B-773F-474D-8A6A-E72746D3DDFD}"/>
                </a:ext>
              </a:extLst>
            </p:cNvPr>
            <p:cNvGrpSpPr/>
            <p:nvPr/>
          </p:nvGrpSpPr>
          <p:grpSpPr>
            <a:xfrm>
              <a:off x="10176210" y="629896"/>
              <a:ext cx="267571" cy="267612"/>
              <a:chOff x="925788" y="476418"/>
              <a:chExt cx="4945362" cy="4946113"/>
            </a:xfrm>
          </p:grpSpPr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56A02B6B-0CA7-4462-AE8D-C2DA1CD46EE2}"/>
                  </a:ext>
                </a:extLst>
              </p:cNvPr>
              <p:cNvSpPr/>
              <p:nvPr/>
            </p:nvSpPr>
            <p:spPr>
              <a:xfrm>
                <a:off x="925788" y="3772552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33654C5B-DF29-48DB-8256-E487227BCE07}"/>
                  </a:ext>
                </a:extLst>
              </p:cNvPr>
              <p:cNvSpPr/>
              <p:nvPr/>
            </p:nvSpPr>
            <p:spPr>
              <a:xfrm>
                <a:off x="4221898" y="2123800"/>
                <a:ext cx="1648800" cy="1648800"/>
              </a:xfrm>
              <a:prstGeom prst="rect">
                <a:avLst/>
              </a:prstGeom>
              <a:solidFill>
                <a:srgbClr val="96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5AA2B590-518C-4423-A813-B90317505366}"/>
                  </a:ext>
                </a:extLst>
              </p:cNvPr>
              <p:cNvSpPr/>
              <p:nvPr/>
            </p:nvSpPr>
            <p:spPr>
              <a:xfrm>
                <a:off x="4222750" y="3772849"/>
                <a:ext cx="1648400" cy="16496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D7594BDF-A7EA-42C3-B8B7-209DDCD2203D}"/>
                  </a:ext>
                </a:extLst>
              </p:cNvPr>
              <p:cNvSpPr/>
              <p:nvPr/>
            </p:nvSpPr>
            <p:spPr>
              <a:xfrm>
                <a:off x="925788" y="2124358"/>
                <a:ext cx="1648800" cy="1648800"/>
              </a:xfrm>
              <a:prstGeom prst="rect">
                <a:avLst/>
              </a:prstGeom>
              <a:solidFill>
                <a:srgbClr val="4D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xmlns="" id="{32446233-9042-4708-9023-BFF0A602C6CC}"/>
                  </a:ext>
                </a:extLst>
              </p:cNvPr>
              <p:cNvSpPr/>
              <p:nvPr/>
            </p:nvSpPr>
            <p:spPr>
              <a:xfrm>
                <a:off x="925788" y="476418"/>
                <a:ext cx="3297600" cy="1648800"/>
              </a:xfrm>
              <a:prstGeom prst="rect">
                <a:avLst/>
              </a:prstGeom>
              <a:solidFill>
                <a:srgbClr val="C20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xmlns="" id="{EF0E315C-3CF3-4420-A6AB-559FE6D914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3"/>
            <a:stretch/>
          </p:blipFill>
          <p:spPr bwMode="auto">
            <a:xfrm>
              <a:off x="10522126" y="608713"/>
              <a:ext cx="93073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2DAF1159-547C-44F9-8AF9-3A9CDD89AAD2}"/>
              </a:ext>
            </a:extLst>
          </p:cNvPr>
          <p:cNvSpPr/>
          <p:nvPr/>
        </p:nvSpPr>
        <p:spPr>
          <a:xfrm>
            <a:off x="2074043" y="2743360"/>
            <a:ext cx="3071910" cy="137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Процессы </a:t>
            </a:r>
          </a:p>
          <a:p>
            <a:pPr>
              <a:lnSpc>
                <a:spcPct val="95000"/>
              </a:lnSpc>
            </a:pPr>
            <a:r>
              <a:rPr lang="ru-RU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 </a:t>
            </a:r>
            <a:r>
              <a:rPr lang="en-US" sz="4400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e-learning</a:t>
            </a:r>
            <a:endParaRPr lang="ru-RU" sz="4400" dirty="0">
              <a:solidFill>
                <a:schemeClr val="bg1"/>
              </a:solidFill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9D99E767-3199-4A92-99C6-C1D2457D1BF1}"/>
              </a:ext>
            </a:extLst>
          </p:cNvPr>
          <p:cNvSpPr/>
          <p:nvPr/>
        </p:nvSpPr>
        <p:spPr>
          <a:xfrm>
            <a:off x="7375893" y="1087321"/>
            <a:ext cx="4362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Классическое обязательное обучение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B6669AE1-EFC3-46CB-BC27-8E14340F6881}"/>
              </a:ext>
            </a:extLst>
          </p:cNvPr>
          <p:cNvSpPr/>
          <p:nvPr/>
        </p:nvSpPr>
        <p:spPr>
          <a:xfrm>
            <a:off x="7375893" y="3196760"/>
            <a:ext cx="3666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Геймифицированное</a:t>
            </a:r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обучение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8A1CDE6-5087-4E50-9A80-D0D277E258D0}"/>
              </a:ext>
            </a:extLst>
          </p:cNvPr>
          <p:cNvSpPr/>
          <p:nvPr/>
        </p:nvSpPr>
        <p:spPr>
          <a:xfrm>
            <a:off x="7375893" y="3909073"/>
            <a:ext cx="3081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Самообучение в стиле LXP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2BC95700-5EA0-430B-A1D3-4D3785D60E5D}"/>
              </a:ext>
            </a:extLst>
          </p:cNvPr>
          <p:cNvSpPr/>
          <p:nvPr/>
        </p:nvSpPr>
        <p:spPr>
          <a:xfrm>
            <a:off x="7375893" y="4607636"/>
            <a:ext cx="2536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Марафоны обучения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868C02D5-E3A6-4ADE-BBB3-6718AF36F62F}"/>
              </a:ext>
            </a:extLst>
          </p:cNvPr>
          <p:cNvSpPr/>
          <p:nvPr/>
        </p:nvSpPr>
        <p:spPr>
          <a:xfrm>
            <a:off x="7375893" y="5313073"/>
            <a:ext cx="3390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Обучение на основе </a:t>
            </a:r>
          </a:p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ИПР/PDP/Карьерных планов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A6C70A4-D7ED-4B17-9E3D-E31150E7A46F}"/>
              </a:ext>
            </a:extLst>
          </p:cNvPr>
          <p:cNvSpPr/>
          <p:nvPr/>
        </p:nvSpPr>
        <p:spPr>
          <a:xfrm>
            <a:off x="7375893" y="1792759"/>
            <a:ext cx="333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Классическое самообучение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FD79A3C-E79E-4CDA-8FD2-133A48BBB037}"/>
              </a:ext>
            </a:extLst>
          </p:cNvPr>
          <p:cNvSpPr/>
          <p:nvPr/>
        </p:nvSpPr>
        <p:spPr>
          <a:xfrm>
            <a:off x="7375893" y="2505072"/>
            <a:ext cx="385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Обучение с помощью вебинаров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43B36847-A145-40EA-97B4-EB2D1BFC8DB0}"/>
              </a:ext>
            </a:extLst>
          </p:cNvPr>
          <p:cNvCxnSpPr>
            <a:cxnSpLocks/>
          </p:cNvCxnSpPr>
          <p:nvPr/>
        </p:nvCxnSpPr>
        <p:spPr>
          <a:xfrm flipH="1">
            <a:off x="6241116" y="3428206"/>
            <a:ext cx="1056720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3F160D31-0191-415A-9BFD-EA3641385C03}"/>
              </a:ext>
            </a:extLst>
          </p:cNvPr>
          <p:cNvSpPr/>
          <p:nvPr/>
        </p:nvSpPr>
        <p:spPr>
          <a:xfrm>
            <a:off x="6158040" y="3374416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xmlns="" id="{716A066B-5030-46B5-B349-42F8F62D3071}"/>
              </a:ext>
            </a:extLst>
          </p:cNvPr>
          <p:cNvCxnSpPr>
            <a:cxnSpLocks/>
          </p:cNvCxnSpPr>
          <p:nvPr/>
        </p:nvCxnSpPr>
        <p:spPr>
          <a:xfrm flipH="1">
            <a:off x="4863533" y="2038438"/>
            <a:ext cx="2434303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431CE8D0-7787-4106-B6EC-7C2BBE948A70}"/>
              </a:ext>
            </a:extLst>
          </p:cNvPr>
          <p:cNvSpPr/>
          <p:nvPr/>
        </p:nvSpPr>
        <p:spPr>
          <a:xfrm>
            <a:off x="4780457" y="1984648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03B5F127-CFDF-4A8D-8520-6B56D8001AA5}"/>
              </a:ext>
            </a:extLst>
          </p:cNvPr>
          <p:cNvCxnSpPr>
            <a:cxnSpLocks/>
          </p:cNvCxnSpPr>
          <p:nvPr/>
        </p:nvCxnSpPr>
        <p:spPr>
          <a:xfrm flipH="1">
            <a:off x="4863533" y="4838848"/>
            <a:ext cx="2434303" cy="2199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61269AAA-44C5-4139-AE01-C1EC4BB4D395}"/>
              </a:ext>
            </a:extLst>
          </p:cNvPr>
          <p:cNvSpPr/>
          <p:nvPr/>
        </p:nvSpPr>
        <p:spPr>
          <a:xfrm>
            <a:off x="4780457" y="4787257"/>
            <a:ext cx="107577" cy="1075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25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71A280-DC27-42BD-9ADC-F9AC2A240D1D}"/>
              </a:ext>
            </a:extLst>
          </p:cNvPr>
          <p:cNvSpPr/>
          <p:nvPr/>
        </p:nvSpPr>
        <p:spPr>
          <a:xfrm>
            <a:off x="0" y="620713"/>
            <a:ext cx="12192000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87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Обязательное обучение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551337" y="3629845"/>
            <a:ext cx="1893454" cy="1120948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группы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86917E-DD92-48A2-AF60-135430C3E2FC}"/>
              </a:ext>
            </a:extLst>
          </p:cNvPr>
          <p:cNvSpPr/>
          <p:nvPr/>
        </p:nvSpPr>
        <p:spPr>
          <a:xfrm>
            <a:off x="2862737" y="3619220"/>
            <a:ext cx="1893454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правила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5174137" y="3629845"/>
            <a:ext cx="1893454" cy="1120948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Назначаем обучение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3B0B738-BB06-4D48-B41E-6EC0B10EC479}"/>
              </a:ext>
            </a:extLst>
          </p:cNvPr>
          <p:cNvSpPr/>
          <p:nvPr/>
        </p:nvSpPr>
        <p:spPr>
          <a:xfrm>
            <a:off x="7462445" y="2300844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Продлеваем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 даем попытки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7462445" y="3302475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F31D0D1-22FE-42B5-9305-47EB6F921A91}"/>
              </a:ext>
            </a:extLst>
          </p:cNvPr>
          <p:cNvSpPr/>
          <p:nvPr/>
        </p:nvSpPr>
        <p:spPr>
          <a:xfrm>
            <a:off x="7462445" y="4304106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Завершаем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7462445" y="5305737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руководителей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BC3C746-DAFA-4419-8433-8B90664CC517}"/>
              </a:ext>
            </a:extLst>
          </p:cNvPr>
          <p:cNvSpPr/>
          <p:nvPr/>
        </p:nvSpPr>
        <p:spPr>
          <a:xfrm>
            <a:off x="9674556" y="3818964"/>
            <a:ext cx="1893454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1765C193-3275-4928-82E7-76493FD10D3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444791" y="4190319"/>
            <a:ext cx="417946" cy="40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756191" y="4190319"/>
            <a:ext cx="417946" cy="40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: уступ 31">
            <a:extLst>
              <a:ext uri="{FF2B5EF4-FFF2-40B4-BE49-F238E27FC236}">
                <a16:creationId xmlns:a16="http://schemas.microsoft.com/office/drawing/2014/main" xmlns="" id="{5D7EB4A5-03A8-45A1-A269-8AB02E760831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067591" y="2680690"/>
            <a:ext cx="394854" cy="150962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7067591" y="3682321"/>
            <a:ext cx="394854" cy="507998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xmlns="" id="{9CFE202A-BE29-477B-9DD5-7211FC176450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7067591" y="4190319"/>
            <a:ext cx="394854" cy="49363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7067591" y="4190319"/>
            <a:ext cx="394854" cy="149526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xmlns="" id="{F2C01FCD-861E-4806-8A66-078D6CA5136D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9365141" y="2680690"/>
            <a:ext cx="309415" cy="151812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xmlns="" id="{805F303F-4465-44B2-9319-D757F7D9A1D1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365141" y="4198810"/>
            <a:ext cx="309415" cy="48514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9365141" y="3682321"/>
            <a:ext cx="309415" cy="51648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xmlns="" id="{EC35A35B-033F-4315-9744-989BC21B6A6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9365141" y="4198810"/>
            <a:ext cx="309415" cy="1486773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60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C02F45A-11B3-4CD2-B69F-6061C1C99C5C}"/>
              </a:ext>
            </a:extLst>
          </p:cNvPr>
          <p:cNvSpPr/>
          <p:nvPr/>
        </p:nvSpPr>
        <p:spPr>
          <a:xfrm>
            <a:off x="1061376" y="2241540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55575ED-CD1B-4D25-BDDB-AFE7127119E9}"/>
              </a:ext>
            </a:extLst>
          </p:cNvPr>
          <p:cNvSpPr/>
          <p:nvPr/>
        </p:nvSpPr>
        <p:spPr>
          <a:xfrm>
            <a:off x="1061376" y="3315449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42F91A0-F61A-40A1-8B69-B260577F38AD}"/>
              </a:ext>
            </a:extLst>
          </p:cNvPr>
          <p:cNvSpPr/>
          <p:nvPr/>
        </p:nvSpPr>
        <p:spPr>
          <a:xfrm>
            <a:off x="1061376" y="4389358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6AEEFA2-B62E-45C2-890C-885D53E87990}"/>
              </a:ext>
            </a:extLst>
          </p:cNvPr>
          <p:cNvSpPr/>
          <p:nvPr/>
        </p:nvSpPr>
        <p:spPr>
          <a:xfrm>
            <a:off x="1061376" y="5463267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8725EFA-939A-45D9-9BB1-543F3B1BB206}"/>
              </a:ext>
            </a:extLst>
          </p:cNvPr>
          <p:cNvSpPr/>
          <p:nvPr/>
        </p:nvSpPr>
        <p:spPr>
          <a:xfrm>
            <a:off x="7076044" y="2241540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3C63075-9B4B-47B0-BAC1-98709A4F725F}"/>
              </a:ext>
            </a:extLst>
          </p:cNvPr>
          <p:cNvSpPr/>
          <p:nvPr/>
        </p:nvSpPr>
        <p:spPr>
          <a:xfrm>
            <a:off x="7064706" y="3310586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CCEE7B30-085E-482B-BF6E-1EA0A975557B}"/>
              </a:ext>
            </a:extLst>
          </p:cNvPr>
          <p:cNvSpPr/>
          <p:nvPr/>
        </p:nvSpPr>
        <p:spPr>
          <a:xfrm>
            <a:off x="7076044" y="4389358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E1173E3-9B6A-4AB2-A89F-6CBD2514624B}"/>
              </a:ext>
            </a:extLst>
          </p:cNvPr>
          <p:cNvSpPr/>
          <p:nvPr/>
        </p:nvSpPr>
        <p:spPr>
          <a:xfrm>
            <a:off x="7076044" y="5463267"/>
            <a:ext cx="4324340" cy="742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CBCAA16-6E19-41F3-8DD6-0BA846C715EC}"/>
              </a:ext>
            </a:extLst>
          </p:cNvPr>
          <p:cNvSpPr/>
          <p:nvPr/>
        </p:nvSpPr>
        <p:spPr>
          <a:xfrm>
            <a:off x="0" y="620713"/>
            <a:ext cx="12192000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480395"/>
            <a:ext cx="6172200" cy="1325563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Обязательное обучение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12243F5-377E-494A-8BF0-1E79392852EB}"/>
              </a:ext>
            </a:extLst>
          </p:cNvPr>
          <p:cNvSpPr/>
          <p:nvPr/>
        </p:nvSpPr>
        <p:spPr>
          <a:xfrm>
            <a:off x="1336177" y="2278788"/>
            <a:ext cx="3045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Формирование групп </a:t>
            </a:r>
            <a:endParaRPr lang="en-US" dirty="0"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из </a:t>
            </a:r>
            <a:r>
              <a:rPr lang="en-US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AD/Excel/</a:t>
            </a:r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Кадрового учета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EABC70-7D2F-4927-9085-204E5288D718}"/>
              </a:ext>
            </a:extLst>
          </p:cNvPr>
          <p:cNvSpPr/>
          <p:nvPr/>
        </p:nvSpPr>
        <p:spPr>
          <a:xfrm>
            <a:off x="1336177" y="3373885"/>
            <a:ext cx="4198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Назначение курсов по правилам (группы, должности, семейства должностей)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D0287D0-DB66-4856-9DF4-E667CC4A972E}"/>
              </a:ext>
            </a:extLst>
          </p:cNvPr>
          <p:cNvSpPr/>
          <p:nvPr/>
        </p:nvSpPr>
        <p:spPr>
          <a:xfrm>
            <a:off x="1336177" y="4435623"/>
            <a:ext cx="4198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Уведомления и напоминания участникам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 руководителям. Дайджест руководителя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38C657-2016-4726-B888-B08B0E9C5FEB}"/>
              </a:ext>
            </a:extLst>
          </p:cNvPr>
          <p:cNvSpPr/>
          <p:nvPr/>
        </p:nvSpPr>
        <p:spPr>
          <a:xfrm>
            <a:off x="1307649" y="5525971"/>
            <a:ext cx="4198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Автоматическое завершение курса по сроку, продление обучения и новые попытки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BEE844-85FB-4DC1-8CE8-207EB8E50ADA}"/>
              </a:ext>
            </a:extLst>
          </p:cNvPr>
          <p:cNvSpPr/>
          <p:nvPr/>
        </p:nvSpPr>
        <p:spPr>
          <a:xfrm>
            <a:off x="7334008" y="2288057"/>
            <a:ext cx="4087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Напоминание об обратной связи, рассылка обратной связи авторам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FD8D345-CD53-4250-BBA1-FC3A3667E062}"/>
              </a:ext>
            </a:extLst>
          </p:cNvPr>
          <p:cNvSpPr/>
          <p:nvPr/>
        </p:nvSpPr>
        <p:spPr>
          <a:xfrm>
            <a:off x="7331005" y="3340899"/>
            <a:ext cx="425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Назначение контрольных тестов и связанных курсов через некоторое время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0D1D635-5FF5-4606-B22F-8FD8E7517C92}"/>
              </a:ext>
            </a:extLst>
          </p:cNvPr>
          <p:cNvSpPr/>
          <p:nvPr/>
        </p:nvSpPr>
        <p:spPr>
          <a:xfrm>
            <a:off x="7345346" y="4558882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Расчет рейтингов курсов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DC1315-FE73-4F78-9B5B-458C22F42495}"/>
              </a:ext>
            </a:extLst>
          </p:cNvPr>
          <p:cNvSpPr/>
          <p:nvPr/>
        </p:nvSpPr>
        <p:spPr>
          <a:xfrm>
            <a:off x="7337910" y="5483007"/>
            <a:ext cx="3555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Рекомендации по дополнительному связанному обучению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EF795A8-4EF8-4D02-94BF-E45D41E058BF}"/>
              </a:ext>
            </a:extLst>
          </p:cNvPr>
          <p:cNvSpPr/>
          <p:nvPr/>
        </p:nvSpPr>
        <p:spPr>
          <a:xfrm>
            <a:off x="799145" y="236973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7D4D5A3F-5F82-4B59-A36F-0466E15623EF}"/>
              </a:ext>
            </a:extLst>
          </p:cNvPr>
          <p:cNvSpPr/>
          <p:nvPr/>
        </p:nvSpPr>
        <p:spPr>
          <a:xfrm>
            <a:off x="799145" y="3455562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4209177E-2515-4CBC-B7F9-D94E5A5F0A6D}"/>
              </a:ext>
            </a:extLst>
          </p:cNvPr>
          <p:cNvSpPr/>
          <p:nvPr/>
        </p:nvSpPr>
        <p:spPr>
          <a:xfrm>
            <a:off x="799145" y="4534553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0152E17-8CCB-4CE9-BBE3-14C60A21AF04}"/>
              </a:ext>
            </a:extLst>
          </p:cNvPr>
          <p:cNvSpPr/>
          <p:nvPr/>
        </p:nvSpPr>
        <p:spPr>
          <a:xfrm>
            <a:off x="797422" y="5610905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26A56066-4B71-490A-9E8D-C2BE7B08FCD3}"/>
              </a:ext>
            </a:extLst>
          </p:cNvPr>
          <p:cNvSpPr/>
          <p:nvPr/>
        </p:nvSpPr>
        <p:spPr>
          <a:xfrm>
            <a:off x="6841024" y="236973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D58FB7C-8615-424A-B831-50BD9208BBB4}"/>
              </a:ext>
            </a:extLst>
          </p:cNvPr>
          <p:cNvSpPr/>
          <p:nvPr/>
        </p:nvSpPr>
        <p:spPr>
          <a:xfrm>
            <a:off x="6841024" y="344018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06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3791DEDD-E2B3-4219-8F10-5E0EBD6F5ADD}"/>
              </a:ext>
            </a:extLst>
          </p:cNvPr>
          <p:cNvSpPr/>
          <p:nvPr/>
        </p:nvSpPr>
        <p:spPr>
          <a:xfrm>
            <a:off x="6841024" y="4534552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07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8EF32021-2841-418C-8CBA-7DEF5C212BAB}"/>
              </a:ext>
            </a:extLst>
          </p:cNvPr>
          <p:cNvSpPr/>
          <p:nvPr/>
        </p:nvSpPr>
        <p:spPr>
          <a:xfrm>
            <a:off x="6841024" y="561445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06355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7E29B2D-516C-4F83-B1DB-CD99D068F58F}"/>
              </a:ext>
            </a:extLst>
          </p:cNvPr>
          <p:cNvSpPr/>
          <p:nvPr/>
        </p:nvSpPr>
        <p:spPr>
          <a:xfrm>
            <a:off x="0" y="620713"/>
            <a:ext cx="6694714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672ED90A-7839-47F5-A282-63CF22E361F5}"/>
              </a:ext>
            </a:extLst>
          </p:cNvPr>
          <p:cNvGrpSpPr/>
          <p:nvPr/>
        </p:nvGrpSpPr>
        <p:grpSpPr>
          <a:xfrm>
            <a:off x="391886" y="1319848"/>
            <a:ext cx="5781720" cy="5781720"/>
            <a:chOff x="391886" y="1319848"/>
            <a:chExt cx="5781720" cy="578172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177B55B1-8C17-4C80-80B5-EBB3B8EE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6" y="1319848"/>
              <a:ext cx="5781720" cy="578172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17F3ED69-8011-40B6-800D-8CFF6DEAC1F2}"/>
                </a:ext>
              </a:extLst>
            </p:cNvPr>
            <p:cNvSpPr/>
            <p:nvPr/>
          </p:nvSpPr>
          <p:spPr>
            <a:xfrm>
              <a:off x="878387" y="2166257"/>
              <a:ext cx="4814841" cy="278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 descr="https://www.tadviser.ru/images/thumb/a/aa/Websoft_%D0%92%D0%B8%D0%B4%D0%B6%D0%B5%D1%82_%D0%A0%D0%BE%D1%81%D1%82%D0%B5%D0%BB%D0%B5%D0%BA%D0%BE%D0%BC.jpg/840px-Websoft_%D0%92%D0%B8%D0%B4%D0%B6%D0%B5%D1%82_%D0%A0%D0%BE%D1%81%D1%82%D0%B5%D0%BB%D0%B5%D0%BA%D0%BE%D0%BC.jpg">
              <a:extLst>
                <a:ext uri="{FF2B5EF4-FFF2-40B4-BE49-F238E27FC236}">
                  <a16:creationId xmlns:a16="http://schemas.microsoft.com/office/drawing/2014/main" xmlns="" id="{8F8C0044-E2AC-48B8-BE4D-74F01AB27F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63" t="23435" b="-1"/>
            <a:stretch/>
          </p:blipFill>
          <p:spPr bwMode="auto">
            <a:xfrm>
              <a:off x="1284515" y="2164873"/>
              <a:ext cx="3843357" cy="276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45029CF-ED08-402F-A00F-D5AEA4C6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620713"/>
            <a:ext cx="4933950" cy="92333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Самообучение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67B88EB9-C93F-4405-8781-5C1B25599FA0}"/>
              </a:ext>
            </a:extLst>
          </p:cNvPr>
          <p:cNvGrpSpPr/>
          <p:nvPr/>
        </p:nvGrpSpPr>
        <p:grpSpPr>
          <a:xfrm>
            <a:off x="7358451" y="492773"/>
            <a:ext cx="4267486" cy="6029119"/>
            <a:chOff x="7358451" y="492773"/>
            <a:chExt cx="4267486" cy="602911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08D5220F-7005-4CD1-A05C-78A360B21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51" y="492773"/>
              <a:ext cx="4267486" cy="602911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1F05090C-E959-41FB-B61A-C7383BFFC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49" r="6632"/>
            <a:stretch/>
          </p:blipFill>
          <p:spPr>
            <a:xfrm>
              <a:off x="7681661" y="1097247"/>
              <a:ext cx="3621066" cy="4835468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633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5B69965-7093-4520-B10C-75A88F89072C}"/>
              </a:ext>
            </a:extLst>
          </p:cNvPr>
          <p:cNvSpPr/>
          <p:nvPr/>
        </p:nvSpPr>
        <p:spPr>
          <a:xfrm>
            <a:off x="0" y="620713"/>
            <a:ext cx="12192000" cy="9233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90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Самостоятельное обучение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368796" y="3532007"/>
            <a:ext cx="1893454" cy="1132378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Формируем каталог курсов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86917E-DD92-48A2-AF60-135430C3E2FC}"/>
              </a:ext>
            </a:extLst>
          </p:cNvPr>
          <p:cNvSpPr/>
          <p:nvPr/>
        </p:nvSpPr>
        <p:spPr>
          <a:xfrm>
            <a:off x="2680196" y="3521382"/>
            <a:ext cx="1893454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Описываем метаданные курса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4991596" y="3520578"/>
            <a:ext cx="1893454" cy="1143808"/>
          </a:xfrm>
          <a:prstGeom prst="rect">
            <a:avLst/>
          </a:prstGeom>
          <a:solidFill>
            <a:srgbClr val="990000">
              <a:alpha val="17000"/>
            </a:srgbClr>
          </a:solidFill>
          <a:ln w="38100">
            <a:solidFill>
              <a:srgbClr val="99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Предоставляем рекомендации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7279904" y="3216067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F31D0D1-22FE-42B5-9305-47EB6F921A91}"/>
              </a:ext>
            </a:extLst>
          </p:cNvPr>
          <p:cNvSpPr/>
          <p:nvPr/>
        </p:nvSpPr>
        <p:spPr>
          <a:xfrm>
            <a:off x="9891150" y="3030686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Новые рекомендации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7279904" y="4223876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руководителей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BC3C746-DAFA-4419-8433-8B90664CC517}"/>
              </a:ext>
            </a:extLst>
          </p:cNvPr>
          <p:cNvSpPr/>
          <p:nvPr/>
        </p:nvSpPr>
        <p:spPr>
          <a:xfrm>
            <a:off x="9891150" y="4510363"/>
            <a:ext cx="1893454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1765C193-3275-4928-82E7-76493FD10D3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262250" y="4092884"/>
            <a:ext cx="417946" cy="531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573650" y="4092482"/>
            <a:ext cx="417946" cy="40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6885050" y="3595913"/>
            <a:ext cx="394854" cy="49656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xmlns="" id="{9CFE202A-BE29-477B-9DD5-7211FC17645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9182600" y="3410532"/>
            <a:ext cx="708550" cy="185381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6885050" y="4092482"/>
            <a:ext cx="394854" cy="51124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9182600" y="3595913"/>
            <a:ext cx="708550" cy="129429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уступ 59">
            <a:extLst>
              <a:ext uri="{FF2B5EF4-FFF2-40B4-BE49-F238E27FC236}">
                <a16:creationId xmlns:a16="http://schemas.microsoft.com/office/drawing/2014/main" xmlns="" id="{EC35A35B-033F-4315-9744-989BC21B6A6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9182600" y="4603722"/>
            <a:ext cx="708550" cy="286487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11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4087D59-C397-44D0-B8A7-DE223B4BFBD3}"/>
              </a:ext>
            </a:extLst>
          </p:cNvPr>
          <p:cNvSpPr/>
          <p:nvPr/>
        </p:nvSpPr>
        <p:spPr>
          <a:xfrm>
            <a:off x="695325" y="0"/>
            <a:ext cx="4928235" cy="65151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6A9EE62-F67A-476C-A948-525535DF5657}"/>
              </a:ext>
            </a:extLst>
          </p:cNvPr>
          <p:cNvSpPr/>
          <p:nvPr/>
        </p:nvSpPr>
        <p:spPr>
          <a:xfrm>
            <a:off x="5083629" y="620713"/>
            <a:ext cx="6524996" cy="55780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sx="101000" sy="101000" algn="ctr" rotWithShape="0">
              <a:srgbClr val="99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166" y="3036297"/>
            <a:ext cx="4506685" cy="6993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Самостоятельное обучение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AD6F74-820D-4476-898B-2C8D96D7486E}"/>
              </a:ext>
            </a:extLst>
          </p:cNvPr>
          <p:cNvSpPr/>
          <p:nvPr/>
        </p:nvSpPr>
        <p:spPr>
          <a:xfrm>
            <a:off x="6074486" y="1066175"/>
            <a:ext cx="413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Рассылаем/делаем доступными персональные рекомендации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D407BE2-66B6-4DCE-A1E6-E69EC4C684F6}"/>
              </a:ext>
            </a:extLst>
          </p:cNvPr>
          <p:cNvSpPr/>
          <p:nvPr/>
        </p:nvSpPr>
        <p:spPr>
          <a:xfrm>
            <a:off x="6074486" y="2161272"/>
            <a:ext cx="6242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Уведомление и напоминания участникам, руководителям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 кураторам. Дайджест руководителя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773390E-A513-4110-B248-BE4C84ABD31A}"/>
              </a:ext>
            </a:extLst>
          </p:cNvPr>
          <p:cNvSpPr/>
          <p:nvPr/>
        </p:nvSpPr>
        <p:spPr>
          <a:xfrm>
            <a:off x="6074484" y="3062781"/>
            <a:ext cx="570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Напоминание об обратной связи, рассылка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обратной связи авторам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1A8181B-D189-4674-8DC5-617CB76FF183}"/>
              </a:ext>
            </a:extLst>
          </p:cNvPr>
          <p:cNvSpPr/>
          <p:nvPr/>
        </p:nvSpPr>
        <p:spPr>
          <a:xfrm>
            <a:off x="6096000" y="4182391"/>
            <a:ext cx="5702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Расчет рейтингов курсов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F7262A0-5345-4BE5-B372-624FB2107660}"/>
              </a:ext>
            </a:extLst>
          </p:cNvPr>
          <p:cNvSpPr/>
          <p:nvPr/>
        </p:nvSpPr>
        <p:spPr>
          <a:xfrm>
            <a:off x="6074484" y="5040674"/>
            <a:ext cx="555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Рекомендации по дополнительному </a:t>
            </a:r>
          </a:p>
          <a:p>
            <a:r>
              <a:rPr lang="ru-RU" dirty="0"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связанному обучению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5C9D693-00C9-480E-8749-CBA79F134BF7}"/>
              </a:ext>
            </a:extLst>
          </p:cNvPr>
          <p:cNvSpPr/>
          <p:nvPr/>
        </p:nvSpPr>
        <p:spPr>
          <a:xfrm>
            <a:off x="5458643" y="1147926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3E66FB4-5DD6-4274-9FC8-53D2781CEA05}"/>
              </a:ext>
            </a:extLst>
          </p:cNvPr>
          <p:cNvSpPr/>
          <p:nvPr/>
        </p:nvSpPr>
        <p:spPr>
          <a:xfrm>
            <a:off x="5458643" y="2140474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6D2DC9-343A-47BF-B012-77E5772D84FC}"/>
              </a:ext>
            </a:extLst>
          </p:cNvPr>
          <p:cNvSpPr/>
          <p:nvPr/>
        </p:nvSpPr>
        <p:spPr>
          <a:xfrm>
            <a:off x="5458643" y="3133022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44EB7E7-F19E-48D5-934A-866704F5F7BC}"/>
              </a:ext>
            </a:extLst>
          </p:cNvPr>
          <p:cNvSpPr/>
          <p:nvPr/>
        </p:nvSpPr>
        <p:spPr>
          <a:xfrm>
            <a:off x="5458643" y="4125570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AF6C49F-DA6E-4613-AB13-349D12FD9832}"/>
              </a:ext>
            </a:extLst>
          </p:cNvPr>
          <p:cNvSpPr/>
          <p:nvPr/>
        </p:nvSpPr>
        <p:spPr>
          <a:xfrm>
            <a:off x="5458643" y="5118119"/>
            <a:ext cx="482336" cy="48297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Open Sans Condensed ExtraBold" pitchFamily="2" charset="0"/>
                <a:ea typeface="Open Sans Condensed ExtraBold" pitchFamily="2" charset="0"/>
                <a:cs typeface="Open Sans Condensed ExtraBold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4279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xmlns="" id="{30127FF6-92AA-48F6-82E9-99F731DB66DD}"/>
              </a:ext>
            </a:extLst>
          </p:cNvPr>
          <p:cNvSpPr/>
          <p:nvPr/>
        </p:nvSpPr>
        <p:spPr>
          <a:xfrm>
            <a:off x="-323567" y="511629"/>
            <a:ext cx="4198881" cy="779073"/>
          </a:xfrm>
          <a:prstGeom prst="parallelogram">
            <a:avLst>
              <a:gd name="adj" fmla="val 0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982F3C-F812-4DBF-B1EA-E4C3CFD0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6" y="539997"/>
            <a:ext cx="2960914" cy="77907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Вебинары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68A0DC5-FA82-4EE8-8816-80ACD7D41AD5}"/>
              </a:ext>
            </a:extLst>
          </p:cNvPr>
          <p:cNvSpPr/>
          <p:nvPr/>
        </p:nvSpPr>
        <p:spPr>
          <a:xfrm>
            <a:off x="285865" y="3551270"/>
            <a:ext cx="1893454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Создаем вебинар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05BB66-79B9-457C-ADEE-ECC8151FACE9}"/>
              </a:ext>
            </a:extLst>
          </p:cNvPr>
          <p:cNvSpPr/>
          <p:nvPr/>
        </p:nvSpPr>
        <p:spPr>
          <a:xfrm>
            <a:off x="5115794" y="2862534"/>
            <a:ext cx="1893454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Напоминаем о мероприятии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AD4C120-5793-4A40-B588-4B43EF7EE994}"/>
              </a:ext>
            </a:extLst>
          </p:cNvPr>
          <p:cNvSpPr/>
          <p:nvPr/>
        </p:nvSpPr>
        <p:spPr>
          <a:xfrm>
            <a:off x="7553406" y="2541388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Собираем обратную связь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F31D0D1-22FE-42B5-9305-47EB6F921A91}"/>
              </a:ext>
            </a:extLst>
          </p:cNvPr>
          <p:cNvSpPr/>
          <p:nvPr/>
        </p:nvSpPr>
        <p:spPr>
          <a:xfrm>
            <a:off x="9964004" y="3099102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Рейтинг преподавателей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0063389-7E43-4C13-A097-4BA74AE33646}"/>
              </a:ext>
            </a:extLst>
          </p:cNvPr>
          <p:cNvSpPr/>
          <p:nvPr/>
        </p:nvSpPr>
        <p:spPr>
          <a:xfrm>
            <a:off x="7534256" y="3688382"/>
            <a:ext cx="1902696" cy="759692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Тестирование</a:t>
            </a:r>
          </a:p>
        </p:txBody>
      </p: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xmlns="" id="{A3D4DA15-1F06-4606-98BA-11E61CF0B255}"/>
              </a:ext>
            </a:extLst>
          </p:cNvPr>
          <p:cNvCxnSpPr>
            <a:cxnSpLocks/>
            <a:stCxn id="20" idx="3"/>
            <a:endCxn id="10" idx="1"/>
          </p:cNvCxnSpPr>
          <p:nvPr/>
        </p:nvCxnSpPr>
        <p:spPr>
          <a:xfrm>
            <a:off x="4735779" y="2698013"/>
            <a:ext cx="380015" cy="736023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xmlns="" id="{BA0CE98A-CD73-4672-AEE4-D96051199199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7009248" y="2921234"/>
            <a:ext cx="544158" cy="51280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xmlns="" id="{9CFE202A-BE29-477B-9DD5-7211FC17645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9456102" y="2921234"/>
            <a:ext cx="507902" cy="55771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xmlns="" id="{DE3C6548-60FB-4013-ADA5-C37A28AC3DD7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7009248" y="3434036"/>
            <a:ext cx="525008" cy="63419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: уступ 55">
            <a:extLst>
              <a:ext uri="{FF2B5EF4-FFF2-40B4-BE49-F238E27FC236}">
                <a16:creationId xmlns:a16="http://schemas.microsoft.com/office/drawing/2014/main" xmlns="" id="{65EA2423-4716-4057-BD66-825B70600B00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 flipV="1">
            <a:off x="9436952" y="3478948"/>
            <a:ext cx="527052" cy="589280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71A4069-9774-4EA7-8C37-D0EE9BE06A3E}"/>
              </a:ext>
            </a:extLst>
          </p:cNvPr>
          <p:cNvSpPr/>
          <p:nvPr/>
        </p:nvSpPr>
        <p:spPr>
          <a:xfrm>
            <a:off x="2743808" y="3552516"/>
            <a:ext cx="1972713" cy="1143003"/>
          </a:xfrm>
          <a:prstGeom prst="rect">
            <a:avLst/>
          </a:prstGeom>
          <a:noFill/>
          <a:ln w="38100">
            <a:solidFill>
              <a:srgbClr val="99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Саморегистрация</a:t>
            </a:r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 на вебинар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A8E43DE-C14B-422A-870D-13E488CEA7B2}"/>
              </a:ext>
            </a:extLst>
          </p:cNvPr>
          <p:cNvSpPr/>
          <p:nvPr/>
        </p:nvSpPr>
        <p:spPr>
          <a:xfrm>
            <a:off x="2743808" y="2126511"/>
            <a:ext cx="1991971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Регистрируем на вебинар</a:t>
            </a:r>
          </a:p>
        </p:txBody>
      </p: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xmlns="" id="{36241F19-1466-4452-B799-C3A9760F00AD}"/>
              </a:ext>
            </a:extLst>
          </p:cNvPr>
          <p:cNvCxnSpPr>
            <a:cxnSpLocks/>
            <a:stCxn id="8" idx="3"/>
            <a:endCxn id="20" idx="1"/>
          </p:cNvCxnSpPr>
          <p:nvPr/>
        </p:nvCxnSpPr>
        <p:spPr>
          <a:xfrm flipV="1">
            <a:off x="2179319" y="2698013"/>
            <a:ext cx="564489" cy="1424759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xmlns="" id="{50A3D157-8454-4D02-8449-A4A0A31078D0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>
            <a:off x="2179319" y="4122772"/>
            <a:ext cx="564489" cy="1246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xmlns="" id="{72B09E95-39E6-41D2-A4DB-E873D8164FFA}"/>
              </a:ext>
            </a:extLst>
          </p:cNvPr>
          <p:cNvCxnSpPr>
            <a:cxnSpLocks/>
            <a:stCxn id="19" idx="3"/>
            <a:endCxn id="10" idx="1"/>
          </p:cNvCxnSpPr>
          <p:nvPr/>
        </p:nvCxnSpPr>
        <p:spPr>
          <a:xfrm flipV="1">
            <a:off x="4716521" y="3434036"/>
            <a:ext cx="399273" cy="689982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20E2D17-579A-46FD-B474-8EDB8088C989}"/>
              </a:ext>
            </a:extLst>
          </p:cNvPr>
          <p:cNvSpPr/>
          <p:nvPr/>
        </p:nvSpPr>
        <p:spPr>
          <a:xfrm>
            <a:off x="2743807" y="5005868"/>
            <a:ext cx="1972713" cy="1143003"/>
          </a:xfrm>
          <a:prstGeom prst="rect">
            <a:avLst/>
          </a:prstGeom>
          <a:solidFill>
            <a:srgbClr val="990000">
              <a:alpha val="17000"/>
            </a:srgbClr>
          </a:solidFill>
          <a:ln w="38100">
            <a:solidFill>
              <a:srgbClr val="99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Информируем о вебинаре</a:t>
            </a:r>
          </a:p>
        </p:txBody>
      </p: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xmlns="" id="{D7C3234D-7CED-44FE-8CB5-1AE4A42EE4A5}"/>
              </a:ext>
            </a:extLst>
          </p:cNvPr>
          <p:cNvCxnSpPr>
            <a:cxnSpLocks/>
            <a:stCxn id="8" idx="3"/>
            <a:endCxn id="43" idx="1"/>
          </p:cNvCxnSpPr>
          <p:nvPr/>
        </p:nvCxnSpPr>
        <p:spPr>
          <a:xfrm>
            <a:off x="2179319" y="4122772"/>
            <a:ext cx="564488" cy="1454598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D37CB5EB-76F0-48F8-BD53-608F5700EADA}"/>
              </a:ext>
            </a:extLst>
          </p:cNvPr>
          <p:cNvSpPr/>
          <p:nvPr/>
        </p:nvSpPr>
        <p:spPr>
          <a:xfrm>
            <a:off x="5111373" y="5005867"/>
            <a:ext cx="1893454" cy="1143003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Вход в вебинар</a:t>
            </a:r>
          </a:p>
        </p:txBody>
      </p: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xmlns="" id="{07A3CA86-E8BB-4F42-B49A-5C7CD52045B2}"/>
              </a:ext>
            </a:extLst>
          </p:cNvPr>
          <p:cNvCxnSpPr>
            <a:cxnSpLocks/>
            <a:stCxn id="43" idx="3"/>
            <a:endCxn id="47" idx="1"/>
          </p:cNvCxnSpPr>
          <p:nvPr/>
        </p:nvCxnSpPr>
        <p:spPr>
          <a:xfrm flipV="1">
            <a:off x="4716520" y="5577369"/>
            <a:ext cx="394853" cy="1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xmlns="" id="{0399C532-9762-4BB3-9194-091D06552B7D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7004827" y="3423964"/>
            <a:ext cx="130155" cy="2153405"/>
          </a:xfrm>
          <a:prstGeom prst="bentConnector2">
            <a:avLst/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5E18F95D-02DC-49EE-9752-15F72EF2434A}"/>
              </a:ext>
            </a:extLst>
          </p:cNvPr>
          <p:cNvSpPr/>
          <p:nvPr/>
        </p:nvSpPr>
        <p:spPr>
          <a:xfrm>
            <a:off x="5111373" y="1290702"/>
            <a:ext cx="1893454" cy="1143003"/>
          </a:xfrm>
          <a:prstGeom prst="rect">
            <a:avLst/>
          </a:prstGeom>
          <a:solidFill>
            <a:srgbClr val="990000"/>
          </a:solidFill>
          <a:ln w="38100">
            <a:solidFill>
              <a:srgbClr val="99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t>Управление листом ожидания</a:t>
            </a:r>
          </a:p>
        </p:txBody>
      </p:sp>
      <p:cxnSp>
        <p:nvCxnSpPr>
          <p:cNvPr id="64" name="Соединитель: уступ 63">
            <a:extLst>
              <a:ext uri="{FF2B5EF4-FFF2-40B4-BE49-F238E27FC236}">
                <a16:creationId xmlns:a16="http://schemas.microsoft.com/office/drawing/2014/main" xmlns="" id="{D6B7824A-5BB1-4EE4-8FA0-1568CEFD7EAF}"/>
              </a:ext>
            </a:extLst>
          </p:cNvPr>
          <p:cNvCxnSpPr>
            <a:cxnSpLocks/>
            <a:stCxn id="19" idx="3"/>
            <a:endCxn id="63" idx="1"/>
          </p:cNvCxnSpPr>
          <p:nvPr/>
        </p:nvCxnSpPr>
        <p:spPr>
          <a:xfrm flipV="1">
            <a:off x="4716521" y="1862204"/>
            <a:ext cx="394852" cy="2261814"/>
          </a:xfrm>
          <a:prstGeom prst="bentConnector3">
            <a:avLst>
              <a:gd name="adj1" fmla="val 50000"/>
            </a:avLst>
          </a:prstGeom>
          <a:ln w="38100">
            <a:solidFill>
              <a:srgbClr val="99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2462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654</Words>
  <Application>Microsoft Office PowerPoint</Application>
  <PresentationFormat>Произвольный</PresentationFormat>
  <Paragraphs>213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Open Sans Condensed</vt:lpstr>
      <vt:lpstr>Open Sans Condensed SemiBold</vt:lpstr>
      <vt:lpstr>Calibri Light</vt:lpstr>
      <vt:lpstr>Calibri</vt:lpstr>
      <vt:lpstr>Open Sans Condensed ExtraBold</vt:lpstr>
      <vt:lpstr>Тема Office</vt:lpstr>
      <vt:lpstr>Презентация PowerPoint</vt:lpstr>
      <vt:lpstr>Презентация PowerPoint</vt:lpstr>
      <vt:lpstr>Презентация PowerPoint</vt:lpstr>
      <vt:lpstr>Обязательное обучение</vt:lpstr>
      <vt:lpstr>Обязательное обучение</vt:lpstr>
      <vt:lpstr>Самообучение</vt:lpstr>
      <vt:lpstr>Самостоятельное обучение</vt:lpstr>
      <vt:lpstr>Самостоятельное обучение</vt:lpstr>
      <vt:lpstr>Вебинары</vt:lpstr>
      <vt:lpstr>Презентация PowerPoint</vt:lpstr>
      <vt:lpstr>Марафоны обучения</vt:lpstr>
      <vt:lpstr>Марафоны обучения</vt:lpstr>
      <vt:lpstr>Марафоны  обучения</vt:lpstr>
      <vt:lpstr>Индивидуальный план развития (PDP)</vt:lpstr>
      <vt:lpstr>Индивидуальный план развития</vt:lpstr>
      <vt:lpstr>Геймифицированное обучение</vt:lpstr>
      <vt:lpstr>Презентация PowerPoint</vt:lpstr>
      <vt:lpstr>Геймифицированное обучение</vt:lpstr>
      <vt:lpstr>Презентация PowerPoint</vt:lpstr>
      <vt:lpstr>«LXP» обучение</vt:lpstr>
      <vt:lpstr>«LXP» - обучение</vt:lpstr>
      <vt:lpstr>Презентация PowerPoint</vt:lpstr>
      <vt:lpstr>Как облегчить себе жизнь?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Корольков</dc:creator>
  <cp:lastModifiedBy>Юлия Карпова</cp:lastModifiedBy>
  <cp:revision>135</cp:revision>
  <dcterms:created xsi:type="dcterms:W3CDTF">2023-06-05T18:03:00Z</dcterms:created>
  <dcterms:modified xsi:type="dcterms:W3CDTF">2023-06-13T14:56:42Z</dcterms:modified>
</cp:coreProperties>
</file>